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1"/>
  </p:notesMasterIdLst>
  <p:sldIdLst>
    <p:sldId id="256" r:id="rId2"/>
    <p:sldId id="257" r:id="rId3"/>
    <p:sldId id="259" r:id="rId4"/>
    <p:sldId id="279" r:id="rId5"/>
    <p:sldId id="260" r:id="rId6"/>
    <p:sldId id="261" r:id="rId7"/>
    <p:sldId id="262" r:id="rId8"/>
    <p:sldId id="263" r:id="rId9"/>
    <p:sldId id="264" r:id="rId10"/>
    <p:sldId id="265" r:id="rId11"/>
    <p:sldId id="266" r:id="rId12"/>
    <p:sldId id="278" r:id="rId13"/>
    <p:sldId id="272" r:id="rId14"/>
    <p:sldId id="273" r:id="rId15"/>
    <p:sldId id="268" r:id="rId16"/>
    <p:sldId id="280" r:id="rId17"/>
    <p:sldId id="269" r:id="rId18"/>
    <p:sldId id="270" r:id="rId19"/>
    <p:sldId id="271" r:id="rId20"/>
  </p:sldIdLst>
  <p:sldSz cx="12192000" cy="16256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pieadi" initials="s" lastIdx="1" clrIdx="0">
    <p:extLst>
      <p:ext uri="{19B8F6BF-5375-455C-9EA6-DF929625EA0E}">
        <p15:presenceInfo xmlns:p15="http://schemas.microsoft.com/office/powerpoint/2012/main" userId="spiead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32" d="100"/>
          <a:sy n="32" d="100"/>
        </p:scale>
        <p:origin x="22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93834A-1D08-456E-9257-9984DC8BE6FE}" type="datetimeFigureOut">
              <a:rPr lang="en-US" smtClean="0"/>
              <a:t>02-Dec-16</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73F77-D644-4E99-A076-23759CC8A19A}" type="slidenum">
              <a:rPr lang="en-US" smtClean="0"/>
              <a:t>‹#›</a:t>
            </a:fld>
            <a:endParaRPr lang="en-US"/>
          </a:p>
        </p:txBody>
      </p:sp>
    </p:spTree>
    <p:extLst>
      <p:ext uri="{BB962C8B-B14F-4D97-AF65-F5344CB8AC3E}">
        <p14:creationId xmlns:p14="http://schemas.microsoft.com/office/powerpoint/2010/main" val="168119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F73F77-D644-4E99-A076-23759CC8A19A}" type="slidenum">
              <a:rPr lang="en-US" smtClean="0"/>
              <a:t>9</a:t>
            </a:fld>
            <a:endParaRPr lang="en-US"/>
          </a:p>
        </p:txBody>
      </p:sp>
    </p:spTree>
    <p:extLst>
      <p:ext uri="{BB962C8B-B14F-4D97-AF65-F5344CB8AC3E}">
        <p14:creationId xmlns:p14="http://schemas.microsoft.com/office/powerpoint/2010/main" val="3395491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F73F77-D644-4E99-A076-23759CC8A19A}" type="slidenum">
              <a:rPr lang="en-US" smtClean="0"/>
              <a:t>12</a:t>
            </a:fld>
            <a:endParaRPr lang="en-US"/>
          </a:p>
        </p:txBody>
      </p:sp>
    </p:spTree>
    <p:extLst>
      <p:ext uri="{BB962C8B-B14F-4D97-AF65-F5344CB8AC3E}">
        <p14:creationId xmlns:p14="http://schemas.microsoft.com/office/powerpoint/2010/main" val="777460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F73F77-D644-4E99-A076-23759CC8A19A}" type="slidenum">
              <a:rPr lang="en-US" smtClean="0"/>
              <a:t>13</a:t>
            </a:fld>
            <a:endParaRPr lang="en-US"/>
          </a:p>
        </p:txBody>
      </p:sp>
    </p:spTree>
    <p:extLst>
      <p:ext uri="{BB962C8B-B14F-4D97-AF65-F5344CB8AC3E}">
        <p14:creationId xmlns:p14="http://schemas.microsoft.com/office/powerpoint/2010/main" val="4238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F73F77-D644-4E99-A076-23759CC8A19A}" type="slidenum">
              <a:rPr lang="en-US" smtClean="0"/>
              <a:t>14</a:t>
            </a:fld>
            <a:endParaRPr lang="en-US"/>
          </a:p>
        </p:txBody>
      </p:sp>
    </p:spTree>
    <p:extLst>
      <p:ext uri="{BB962C8B-B14F-4D97-AF65-F5344CB8AC3E}">
        <p14:creationId xmlns:p14="http://schemas.microsoft.com/office/powerpoint/2010/main" val="3488089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0416"/>
            <a:ext cx="9144000" cy="5659496"/>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8538166"/>
            <a:ext cx="9144000" cy="3924769"/>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723711A-8475-4261-A853-FC604BC4A3BD}" type="datetimeFigureOut">
              <a:rPr lang="en-US" smtClean="0"/>
              <a:t>02-Dec-16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A20B02-CBB4-4AAF-9543-E34FB12CB67C}" type="slidenum">
              <a:rPr lang="en-US" smtClean="0"/>
              <a:t>‹#›</a:t>
            </a:fld>
            <a:endParaRPr lang="en-US"/>
          </a:p>
        </p:txBody>
      </p:sp>
    </p:spTree>
    <p:extLst>
      <p:ext uri="{BB962C8B-B14F-4D97-AF65-F5344CB8AC3E}">
        <p14:creationId xmlns:p14="http://schemas.microsoft.com/office/powerpoint/2010/main" val="943862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23711A-8475-4261-A853-FC604BC4A3BD}" type="datetimeFigureOut">
              <a:rPr lang="en-US" smtClean="0"/>
              <a:t>02-Dec-16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A20B02-CBB4-4AAF-9543-E34FB12CB67C}" type="slidenum">
              <a:rPr lang="en-US" smtClean="0"/>
              <a:t>‹#›</a:t>
            </a:fld>
            <a:endParaRPr lang="en-US"/>
          </a:p>
        </p:txBody>
      </p:sp>
    </p:spTree>
    <p:extLst>
      <p:ext uri="{BB962C8B-B14F-4D97-AF65-F5344CB8AC3E}">
        <p14:creationId xmlns:p14="http://schemas.microsoft.com/office/powerpoint/2010/main" val="3793740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865483"/>
            <a:ext cx="2628900" cy="1377620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865483"/>
            <a:ext cx="7734300" cy="1377620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23711A-8475-4261-A853-FC604BC4A3BD}" type="datetimeFigureOut">
              <a:rPr lang="en-US" smtClean="0"/>
              <a:t>02-Dec-16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A20B02-CBB4-4AAF-9543-E34FB12CB67C}" type="slidenum">
              <a:rPr lang="en-US" smtClean="0"/>
              <a:t>‹#›</a:t>
            </a:fld>
            <a:endParaRPr lang="en-US"/>
          </a:p>
        </p:txBody>
      </p:sp>
    </p:spTree>
    <p:extLst>
      <p:ext uri="{BB962C8B-B14F-4D97-AF65-F5344CB8AC3E}">
        <p14:creationId xmlns:p14="http://schemas.microsoft.com/office/powerpoint/2010/main" val="2883498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23711A-8475-4261-A853-FC604BC4A3BD}" type="datetimeFigureOut">
              <a:rPr lang="en-US" smtClean="0"/>
              <a:t>02-Dec-16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A20B02-CBB4-4AAF-9543-E34FB12CB67C}" type="slidenum">
              <a:rPr lang="en-US" smtClean="0"/>
              <a:t>‹#›</a:t>
            </a:fld>
            <a:endParaRPr lang="en-US"/>
          </a:p>
        </p:txBody>
      </p:sp>
    </p:spTree>
    <p:extLst>
      <p:ext uri="{BB962C8B-B14F-4D97-AF65-F5344CB8AC3E}">
        <p14:creationId xmlns:p14="http://schemas.microsoft.com/office/powerpoint/2010/main" val="707532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4052716"/>
            <a:ext cx="10515600" cy="6762043"/>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10878730"/>
            <a:ext cx="10515600" cy="355599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23711A-8475-4261-A853-FC604BC4A3BD}" type="datetimeFigureOut">
              <a:rPr lang="en-US" smtClean="0"/>
              <a:t>02-Dec-16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A20B02-CBB4-4AAF-9543-E34FB12CB67C}" type="slidenum">
              <a:rPr lang="en-US" smtClean="0"/>
              <a:t>‹#›</a:t>
            </a:fld>
            <a:endParaRPr lang="en-US"/>
          </a:p>
        </p:txBody>
      </p:sp>
    </p:spTree>
    <p:extLst>
      <p:ext uri="{BB962C8B-B14F-4D97-AF65-F5344CB8AC3E}">
        <p14:creationId xmlns:p14="http://schemas.microsoft.com/office/powerpoint/2010/main" val="4061519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4327409"/>
            <a:ext cx="5181600" cy="103142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4327409"/>
            <a:ext cx="5181600" cy="103142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23711A-8475-4261-A853-FC604BC4A3BD}" type="datetimeFigureOut">
              <a:rPr lang="en-US" smtClean="0"/>
              <a:t>02-Dec-16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A20B02-CBB4-4AAF-9543-E34FB12CB67C}" type="slidenum">
              <a:rPr lang="en-US" smtClean="0"/>
              <a:t>‹#›</a:t>
            </a:fld>
            <a:endParaRPr lang="en-US"/>
          </a:p>
        </p:txBody>
      </p:sp>
    </p:spTree>
    <p:extLst>
      <p:ext uri="{BB962C8B-B14F-4D97-AF65-F5344CB8AC3E}">
        <p14:creationId xmlns:p14="http://schemas.microsoft.com/office/powerpoint/2010/main" val="2546174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865485"/>
            <a:ext cx="10515600" cy="314207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90" y="3984981"/>
            <a:ext cx="5157787" cy="195297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90" y="5937956"/>
            <a:ext cx="5157787" cy="8733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3984981"/>
            <a:ext cx="5183188" cy="195297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5937956"/>
            <a:ext cx="5183188" cy="8733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723711A-8475-4261-A853-FC604BC4A3BD}" type="datetimeFigureOut">
              <a:rPr lang="en-US" smtClean="0"/>
              <a:t>02-Dec-16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A20B02-CBB4-4AAF-9543-E34FB12CB67C}" type="slidenum">
              <a:rPr lang="en-US" smtClean="0"/>
              <a:t>‹#›</a:t>
            </a:fld>
            <a:endParaRPr lang="en-US"/>
          </a:p>
        </p:txBody>
      </p:sp>
    </p:spTree>
    <p:extLst>
      <p:ext uri="{BB962C8B-B14F-4D97-AF65-F5344CB8AC3E}">
        <p14:creationId xmlns:p14="http://schemas.microsoft.com/office/powerpoint/2010/main" val="751474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23711A-8475-4261-A853-FC604BC4A3BD}" type="datetimeFigureOut">
              <a:rPr lang="en-US" smtClean="0"/>
              <a:t>02-Dec-16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A20B02-CBB4-4AAF-9543-E34FB12CB67C}" type="slidenum">
              <a:rPr lang="en-US" smtClean="0"/>
              <a:t>‹#›</a:t>
            </a:fld>
            <a:endParaRPr lang="en-US"/>
          </a:p>
        </p:txBody>
      </p:sp>
    </p:spTree>
    <p:extLst>
      <p:ext uri="{BB962C8B-B14F-4D97-AF65-F5344CB8AC3E}">
        <p14:creationId xmlns:p14="http://schemas.microsoft.com/office/powerpoint/2010/main" val="2835520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23711A-8475-4261-A853-FC604BC4A3BD}" type="datetimeFigureOut">
              <a:rPr lang="en-US" smtClean="0"/>
              <a:t>02-Dec-16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A20B02-CBB4-4AAF-9543-E34FB12CB67C}" type="slidenum">
              <a:rPr lang="en-US" smtClean="0"/>
              <a:t>‹#›</a:t>
            </a:fld>
            <a:endParaRPr lang="en-US"/>
          </a:p>
        </p:txBody>
      </p:sp>
    </p:spTree>
    <p:extLst>
      <p:ext uri="{BB962C8B-B14F-4D97-AF65-F5344CB8AC3E}">
        <p14:creationId xmlns:p14="http://schemas.microsoft.com/office/powerpoint/2010/main" val="766906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1083735"/>
            <a:ext cx="3932237" cy="3793067"/>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2340564"/>
            <a:ext cx="6172200" cy="1155229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90" y="4876802"/>
            <a:ext cx="3932237" cy="90348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23711A-8475-4261-A853-FC604BC4A3BD}" type="datetimeFigureOut">
              <a:rPr lang="en-US" smtClean="0"/>
              <a:t>02-Dec-16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A20B02-CBB4-4AAF-9543-E34FB12CB67C}" type="slidenum">
              <a:rPr lang="en-US" smtClean="0"/>
              <a:t>‹#›</a:t>
            </a:fld>
            <a:endParaRPr lang="en-US"/>
          </a:p>
        </p:txBody>
      </p:sp>
    </p:spTree>
    <p:extLst>
      <p:ext uri="{BB962C8B-B14F-4D97-AF65-F5344CB8AC3E}">
        <p14:creationId xmlns:p14="http://schemas.microsoft.com/office/powerpoint/2010/main" val="636665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1083735"/>
            <a:ext cx="3932237" cy="3793067"/>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2340564"/>
            <a:ext cx="6172200" cy="115522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90" y="4876802"/>
            <a:ext cx="3932237" cy="90348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23711A-8475-4261-A853-FC604BC4A3BD}" type="datetimeFigureOut">
              <a:rPr lang="en-US" smtClean="0"/>
              <a:t>02-Dec-16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A20B02-CBB4-4AAF-9543-E34FB12CB67C}" type="slidenum">
              <a:rPr lang="en-US" smtClean="0"/>
              <a:t>‹#›</a:t>
            </a:fld>
            <a:endParaRPr lang="en-US"/>
          </a:p>
        </p:txBody>
      </p:sp>
    </p:spTree>
    <p:extLst>
      <p:ext uri="{BB962C8B-B14F-4D97-AF65-F5344CB8AC3E}">
        <p14:creationId xmlns:p14="http://schemas.microsoft.com/office/powerpoint/2010/main" val="85640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865485"/>
            <a:ext cx="10515600" cy="31420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4327409"/>
            <a:ext cx="10515600" cy="1031428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15066907"/>
            <a:ext cx="2743200" cy="865481"/>
          </a:xfrm>
          <a:prstGeom prst="rect">
            <a:avLst/>
          </a:prstGeom>
        </p:spPr>
        <p:txBody>
          <a:bodyPr vert="horz" lIns="91440" tIns="45720" rIns="91440" bIns="45720" rtlCol="0" anchor="ctr"/>
          <a:lstStyle>
            <a:lvl1pPr algn="l">
              <a:defRPr sz="1200">
                <a:solidFill>
                  <a:schemeClr val="tx1">
                    <a:tint val="75000"/>
                  </a:schemeClr>
                </a:solidFill>
              </a:defRPr>
            </a:lvl1pPr>
          </a:lstStyle>
          <a:p>
            <a:fld id="{4723711A-8475-4261-A853-FC604BC4A3BD}" type="datetimeFigureOut">
              <a:rPr lang="en-US" smtClean="0"/>
              <a:t>02-Dec-16</a:t>
            </a:fld>
            <a:endParaRPr lang="en-US"/>
          </a:p>
        </p:txBody>
      </p:sp>
      <p:sp>
        <p:nvSpPr>
          <p:cNvPr id="5" name="Footer Placeholder 4"/>
          <p:cNvSpPr>
            <a:spLocks noGrp="1"/>
          </p:cNvSpPr>
          <p:nvPr>
            <p:ph type="ftr" sz="quarter" idx="3"/>
          </p:nvPr>
        </p:nvSpPr>
        <p:spPr>
          <a:xfrm>
            <a:off x="4038600" y="15066907"/>
            <a:ext cx="4114800" cy="86548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15066907"/>
            <a:ext cx="2743200" cy="865481"/>
          </a:xfrm>
          <a:prstGeom prst="rect">
            <a:avLst/>
          </a:prstGeom>
        </p:spPr>
        <p:txBody>
          <a:bodyPr vert="horz" lIns="91440" tIns="45720" rIns="91440" bIns="45720" rtlCol="0" anchor="ctr"/>
          <a:lstStyle>
            <a:lvl1pPr algn="r">
              <a:defRPr sz="1200">
                <a:solidFill>
                  <a:schemeClr val="tx1">
                    <a:tint val="75000"/>
                  </a:schemeClr>
                </a:solidFill>
              </a:defRPr>
            </a:lvl1pPr>
          </a:lstStyle>
          <a:p>
            <a:fld id="{CAA20B02-CBB4-4AAF-9543-E34FB12CB67C}" type="slidenum">
              <a:rPr lang="en-US" smtClean="0"/>
              <a:t>‹#›</a:t>
            </a:fld>
            <a:endParaRPr lang="en-US"/>
          </a:p>
        </p:txBody>
      </p:sp>
    </p:spTree>
    <p:extLst>
      <p:ext uri="{BB962C8B-B14F-4D97-AF65-F5344CB8AC3E}">
        <p14:creationId xmlns:p14="http://schemas.microsoft.com/office/powerpoint/2010/main" val="218704655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www.youtube.com/" TargetMode="External"/><Relationship Id="rId2" Type="http://schemas.openxmlformats.org/officeDocument/2006/relationships/hyperlink" Target="http://www.google.co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06479" y="147485"/>
            <a:ext cx="11769213" cy="15990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412956" y="176980"/>
            <a:ext cx="11326761" cy="159610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p:cNvSpPr txBox="1"/>
          <p:nvPr/>
        </p:nvSpPr>
        <p:spPr>
          <a:xfrm>
            <a:off x="0" y="1409702"/>
            <a:ext cx="12192000" cy="3139321"/>
          </a:xfrm>
          <a:prstGeom prst="rect">
            <a:avLst/>
          </a:prstGeom>
          <a:noFill/>
        </p:spPr>
        <p:txBody>
          <a:bodyPr wrap="square" rtlCol="0">
            <a:spAutoFit/>
          </a:bodyPr>
          <a:lstStyle/>
          <a:p>
            <a:pPr algn="ctr"/>
            <a:r>
              <a:rPr lang="en-US" sz="6600" dirty="0">
                <a:latin typeface="Californian FB" panose="0207040306080B030204" pitchFamily="18" charset="0"/>
              </a:rPr>
              <a:t>A </a:t>
            </a:r>
          </a:p>
          <a:p>
            <a:pPr algn="ctr"/>
            <a:r>
              <a:rPr lang="en-US" sz="6600" dirty="0">
                <a:latin typeface="Californian FB" panose="0207040306080B030204" pitchFamily="18" charset="0"/>
              </a:rPr>
              <a:t>PROJECT REPORT</a:t>
            </a:r>
            <a:endParaRPr lang="en-US" sz="6600" dirty="0">
              <a:latin typeface="Times New Roman" panose="02020603050405020304" pitchFamily="18" charset="0"/>
              <a:cs typeface="Times New Roman" panose="02020603050405020304" pitchFamily="18" charset="0"/>
            </a:endParaRPr>
          </a:p>
          <a:p>
            <a:pPr algn="ctr"/>
            <a:r>
              <a:rPr lang="en-US" sz="6600" dirty="0">
                <a:latin typeface="Californian FB" panose="0207040306080B030204" pitchFamily="18" charset="0"/>
              </a:rPr>
              <a:t>ON </a:t>
            </a:r>
          </a:p>
        </p:txBody>
      </p:sp>
      <p:sp>
        <p:nvSpPr>
          <p:cNvPr id="5" name="TextBox 4"/>
          <p:cNvSpPr txBox="1"/>
          <p:nvPr/>
        </p:nvSpPr>
        <p:spPr>
          <a:xfrm>
            <a:off x="0" y="4623949"/>
            <a:ext cx="12192000" cy="1200329"/>
          </a:xfrm>
          <a:prstGeom prst="rect">
            <a:avLst/>
          </a:prstGeom>
          <a:noFill/>
        </p:spPr>
        <p:txBody>
          <a:bodyPr wrap="square" rtlCol="0">
            <a:spAutoFit/>
          </a:bodyPr>
          <a:lstStyle/>
          <a:p>
            <a:pPr algn="ctr"/>
            <a:r>
              <a:rPr lang="en-US" sz="7200" b="1" dirty="0">
                <a:latin typeface="Agency FB" panose="020B0503020202020204" pitchFamily="34" charset="0"/>
              </a:rPr>
              <a:t>LINE FOLLOWER ROBOT</a:t>
            </a:r>
          </a:p>
        </p:txBody>
      </p:sp>
      <p:sp>
        <p:nvSpPr>
          <p:cNvPr id="6" name="TextBox 5"/>
          <p:cNvSpPr txBox="1"/>
          <p:nvPr/>
        </p:nvSpPr>
        <p:spPr>
          <a:xfrm>
            <a:off x="0" y="6429012"/>
            <a:ext cx="12192000" cy="2985433"/>
          </a:xfrm>
          <a:prstGeom prst="rect">
            <a:avLst/>
          </a:prstGeom>
          <a:noFill/>
        </p:spPr>
        <p:txBody>
          <a:bodyPr wrap="square" rtlCol="0">
            <a:spAutoFit/>
          </a:bodyPr>
          <a:lstStyle/>
          <a:p>
            <a:r>
              <a:rPr lang="en-US" sz="2400" b="1" dirty="0">
                <a:latin typeface="Bodoni MT" panose="02070603080606020203" pitchFamily="18" charset="0"/>
              </a:rPr>
              <a:t>                       SUBMITTED BY                                                   GUIDED BY</a:t>
            </a:r>
          </a:p>
          <a:p>
            <a:pPr algn="ctr"/>
            <a:endParaRPr lang="en-US" sz="2400" b="1" dirty="0">
              <a:latin typeface="Bodoni MT" panose="02070603080606020203" pitchFamily="18" charset="0"/>
            </a:endParaRPr>
          </a:p>
          <a:p>
            <a:r>
              <a:rPr lang="en-US" sz="2400" b="1" dirty="0">
                <a:latin typeface="Bodoni MT" panose="02070603080606020203" pitchFamily="18" charset="0"/>
              </a:rPr>
              <a:t>                   </a:t>
            </a:r>
            <a:r>
              <a:rPr lang="en-US" sz="3600" b="1" dirty="0">
                <a:latin typeface="Bodoni MT" panose="02070603080606020203" pitchFamily="18" charset="0"/>
              </a:rPr>
              <a:t>Aditya </a:t>
            </a:r>
            <a:r>
              <a:rPr lang="en-US" sz="3600" b="1" dirty="0" err="1">
                <a:latin typeface="Bodoni MT" panose="02070603080606020203" pitchFamily="18" charset="0"/>
              </a:rPr>
              <a:t>C</a:t>
            </a:r>
            <a:r>
              <a:rPr lang="en-US" sz="3600" b="1" dirty="0" err="1" smtClean="0">
                <a:latin typeface="Bodoni MT" panose="02070603080606020203" pitchFamily="18" charset="0"/>
              </a:rPr>
              <a:t>hanne</a:t>
            </a:r>
            <a:r>
              <a:rPr lang="en-US" sz="3600" b="1" dirty="0" smtClean="0">
                <a:latin typeface="Bodoni MT" panose="02070603080606020203" pitchFamily="18" charset="0"/>
              </a:rPr>
              <a:t>                           </a:t>
            </a:r>
            <a:r>
              <a:rPr lang="en-US" sz="3600" b="1" dirty="0">
                <a:latin typeface="Bodoni MT" panose="02070603080606020203" pitchFamily="18" charset="0"/>
              </a:rPr>
              <a:t>Mr. Nitin </a:t>
            </a:r>
            <a:r>
              <a:rPr lang="en-US" sz="3600" b="1" dirty="0" err="1">
                <a:latin typeface="Bodoni MT" panose="02070603080606020203" pitchFamily="18" charset="0"/>
              </a:rPr>
              <a:t>Kaul</a:t>
            </a:r>
            <a:r>
              <a:rPr lang="en-US" sz="3600" b="1" dirty="0">
                <a:latin typeface="Bodoni MT" panose="02070603080606020203" pitchFamily="18" charset="0"/>
              </a:rPr>
              <a:t> </a:t>
            </a:r>
            <a:endParaRPr lang="en-US" sz="2400" b="1" dirty="0">
              <a:latin typeface="Bodoni MT" panose="02070603080606020203" pitchFamily="18" charset="0"/>
            </a:endParaRPr>
          </a:p>
          <a:p>
            <a:pPr algn="ctr"/>
            <a:r>
              <a:rPr lang="en-US" sz="2400" b="1" dirty="0">
                <a:latin typeface="Bodoni MT" panose="02070603080606020203" pitchFamily="18" charset="0"/>
              </a:rPr>
              <a:t>  </a:t>
            </a:r>
          </a:p>
          <a:p>
            <a:pPr algn="ctr"/>
            <a:r>
              <a:rPr lang="en-US" sz="2400" b="1" dirty="0" err="1">
                <a:latin typeface="Bodoni MT" panose="02070603080606020203" pitchFamily="18" charset="0"/>
              </a:rPr>
              <a:t>B.Tech</a:t>
            </a:r>
            <a:r>
              <a:rPr lang="en-US" sz="2400" b="1" dirty="0">
                <a:latin typeface="Bodoni MT" panose="02070603080606020203" pitchFamily="18" charset="0"/>
              </a:rPr>
              <a:t> (ELECTRONICS AND COMPUTER)</a:t>
            </a:r>
          </a:p>
          <a:p>
            <a:pPr algn="ctr"/>
            <a:endParaRPr lang="en-US" sz="2400" b="1" dirty="0">
              <a:latin typeface="Bodoni MT" panose="02070603080606020203" pitchFamily="18" charset="0"/>
            </a:endParaRPr>
          </a:p>
          <a:p>
            <a:pPr algn="ctr"/>
            <a:r>
              <a:rPr lang="en-US" sz="3200" b="1" dirty="0">
                <a:latin typeface="Bodoni MT" panose="02070603080606020203" pitchFamily="18" charset="0"/>
              </a:rPr>
              <a:t>1</a:t>
            </a:r>
            <a:r>
              <a:rPr lang="en-US" sz="3200" b="1" baseline="30000" dirty="0">
                <a:latin typeface="Bodoni MT" panose="02070603080606020203" pitchFamily="18" charset="0"/>
              </a:rPr>
              <a:t>st </a:t>
            </a:r>
            <a:r>
              <a:rPr lang="en-US" sz="3200" b="1" dirty="0">
                <a:latin typeface="Bodoni MT" panose="02070603080606020203" pitchFamily="18" charset="0"/>
              </a:rPr>
              <a:t>Semester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069" y="9460529"/>
            <a:ext cx="2679619" cy="2666484"/>
          </a:xfrm>
          <a:prstGeom prst="rect">
            <a:avLst/>
          </a:prstGeom>
        </p:spPr>
      </p:pic>
      <p:sp>
        <p:nvSpPr>
          <p:cNvPr id="8" name="TextBox 7"/>
          <p:cNvSpPr txBox="1"/>
          <p:nvPr/>
        </p:nvSpPr>
        <p:spPr>
          <a:xfrm>
            <a:off x="0" y="12496800"/>
            <a:ext cx="12192000" cy="2862322"/>
          </a:xfrm>
          <a:prstGeom prst="rect">
            <a:avLst/>
          </a:prstGeom>
          <a:noFill/>
        </p:spPr>
        <p:txBody>
          <a:bodyPr wrap="square" rtlCol="0">
            <a:spAutoFit/>
          </a:bodyPr>
          <a:lstStyle/>
          <a:p>
            <a:pPr algn="ctr"/>
            <a:r>
              <a:rPr lang="en-US" sz="3600" dirty="0" smtClean="0">
                <a:latin typeface="Bell MT" panose="02020503060305020303" pitchFamily="18" charset="0"/>
              </a:rPr>
              <a:t>SCHOOL </a:t>
            </a:r>
            <a:r>
              <a:rPr lang="en-US" sz="3600" dirty="0">
                <a:latin typeface="Bell MT" panose="02020503060305020303" pitchFamily="18" charset="0"/>
              </a:rPr>
              <a:t>OF ELECTRONICS AND ELECTRICAL ENGINEERING</a:t>
            </a:r>
          </a:p>
          <a:p>
            <a:pPr algn="ctr"/>
            <a:endParaRPr lang="en-US" sz="3600" dirty="0">
              <a:latin typeface="Bell MT" panose="02020503060305020303" pitchFamily="18" charset="0"/>
            </a:endParaRPr>
          </a:p>
          <a:p>
            <a:pPr algn="ctr"/>
            <a:r>
              <a:rPr lang="en-US" sz="3600" dirty="0">
                <a:latin typeface="Bell MT" panose="02020503060305020303" pitchFamily="18" charset="0"/>
              </a:rPr>
              <a:t>LOVELY PROFESSIONAL UNIVERSITY,</a:t>
            </a:r>
          </a:p>
          <a:p>
            <a:pPr algn="ctr"/>
            <a:r>
              <a:rPr lang="en-US" sz="3600" dirty="0">
                <a:latin typeface="Bell MT" panose="02020503060305020303" pitchFamily="18" charset="0"/>
              </a:rPr>
              <a:t>PUNJAB </a:t>
            </a:r>
          </a:p>
        </p:txBody>
      </p:sp>
    </p:spTree>
    <p:extLst>
      <p:ext uri="{BB962C8B-B14F-4D97-AF65-F5344CB8AC3E}">
        <p14:creationId xmlns:p14="http://schemas.microsoft.com/office/powerpoint/2010/main" val="20215250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98585" y="447769"/>
            <a:ext cx="11394830" cy="15404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127760" y="1341120"/>
            <a:ext cx="911352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BREAD  BOARD</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9015" y="1936399"/>
            <a:ext cx="6271013" cy="4703633"/>
          </a:xfrm>
          <a:prstGeom prst="rect">
            <a:avLst/>
          </a:prstGeom>
          <a:ln>
            <a:noFill/>
          </a:ln>
          <a:effectLst>
            <a:softEdge rad="112500"/>
          </a:effectLst>
        </p:spPr>
      </p:pic>
      <p:sp>
        <p:nvSpPr>
          <p:cNvPr id="4" name="Rectangle 3"/>
          <p:cNvSpPr/>
          <p:nvPr/>
        </p:nvSpPr>
        <p:spPr>
          <a:xfrm>
            <a:off x="1127760" y="7035374"/>
            <a:ext cx="9479280" cy="2246769"/>
          </a:xfrm>
          <a:prstGeom prst="rect">
            <a:avLst/>
          </a:prstGeom>
        </p:spPr>
        <p:txBody>
          <a:bodyPr wrap="square">
            <a:spAutoFit/>
          </a:bodyPr>
          <a:lstStyle/>
          <a:p>
            <a:pPr algn="just"/>
            <a:r>
              <a:rPr lang="en-US" sz="2800" dirty="0">
                <a:solidFill>
                  <a:srgbClr val="333333"/>
                </a:solidFill>
                <a:latin typeface="Times New Roman" panose="02020603050405020304" pitchFamily="18" charset="0"/>
                <a:cs typeface="Times New Roman" panose="02020603050405020304" pitchFamily="18" charset="0"/>
              </a:rPr>
              <a:t>A breadboard also known as protoboard is a type of solderless electronic circuit building. You can build a electronic circuit on a breadboard without any soldering ! Best of all it is reusable. It was designed by Ronald J Portugal of EI Instruments Inc. in 1971.</a:t>
            </a:r>
            <a:endParaRPr lang="en-US" sz="28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9015" y="10134415"/>
            <a:ext cx="6271013" cy="4497297"/>
          </a:xfrm>
          <a:prstGeom prst="rect">
            <a:avLst/>
          </a:prstGeom>
          <a:ln>
            <a:noFill/>
          </a:ln>
          <a:effectLst>
            <a:softEdge rad="112500"/>
          </a:effectLst>
        </p:spPr>
      </p:pic>
      <p:sp>
        <p:nvSpPr>
          <p:cNvPr id="6" name="TextBox 5"/>
          <p:cNvSpPr txBox="1"/>
          <p:nvPr/>
        </p:nvSpPr>
        <p:spPr>
          <a:xfrm>
            <a:off x="759655" y="9611193"/>
            <a:ext cx="1103376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CONNECTING WIRES, JUMPING WIRES,  NUTS and BOLTS </a:t>
            </a:r>
          </a:p>
        </p:txBody>
      </p:sp>
      <p:sp>
        <p:nvSpPr>
          <p:cNvPr id="8" name="Oval 7"/>
          <p:cNvSpPr/>
          <p:nvPr/>
        </p:nvSpPr>
        <p:spPr>
          <a:xfrm>
            <a:off x="11026499" y="15130772"/>
            <a:ext cx="619433" cy="530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144487" y="15233388"/>
            <a:ext cx="2713703" cy="369332"/>
          </a:xfrm>
          <a:prstGeom prst="rect">
            <a:avLst/>
          </a:prstGeom>
          <a:noFill/>
        </p:spPr>
        <p:txBody>
          <a:bodyPr wrap="square" rtlCol="0">
            <a:spAutoFit/>
          </a:bodyPr>
          <a:lstStyle/>
          <a:p>
            <a:r>
              <a:rPr lang="en-US" dirty="0"/>
              <a:t>08</a:t>
            </a:r>
          </a:p>
        </p:txBody>
      </p:sp>
      <p:sp>
        <p:nvSpPr>
          <p:cNvPr id="9" name="Rectangle 8"/>
          <p:cNvSpPr/>
          <p:nvPr/>
        </p:nvSpPr>
        <p:spPr>
          <a:xfrm>
            <a:off x="5255342" y="6581275"/>
            <a:ext cx="1681316" cy="461665"/>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Fig 9</a:t>
            </a:r>
          </a:p>
        </p:txBody>
      </p:sp>
      <p:sp>
        <p:nvSpPr>
          <p:cNvPr id="10" name="Rectangle 9"/>
          <p:cNvSpPr/>
          <p:nvPr/>
        </p:nvSpPr>
        <p:spPr>
          <a:xfrm>
            <a:off x="5255344" y="14789793"/>
            <a:ext cx="995785"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Fig 10</a:t>
            </a:r>
          </a:p>
        </p:txBody>
      </p:sp>
    </p:spTree>
    <p:extLst>
      <p:ext uri="{BB962C8B-B14F-4D97-AF65-F5344CB8AC3E}">
        <p14:creationId xmlns:p14="http://schemas.microsoft.com/office/powerpoint/2010/main" val="40173307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p:cNvSpPr/>
          <p:nvPr/>
        </p:nvSpPr>
        <p:spPr>
          <a:xfrm>
            <a:off x="2946398" y="12375050"/>
            <a:ext cx="6749144" cy="1041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5" name="Rectangle 74"/>
          <p:cNvSpPr/>
          <p:nvPr/>
        </p:nvSpPr>
        <p:spPr>
          <a:xfrm>
            <a:off x="2917370" y="12414729"/>
            <a:ext cx="6625772" cy="10207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p:cNvSpPr/>
          <p:nvPr/>
        </p:nvSpPr>
        <p:spPr>
          <a:xfrm>
            <a:off x="3978226" y="7022833"/>
            <a:ext cx="4326291" cy="585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p:cNvSpPr/>
          <p:nvPr/>
        </p:nvSpPr>
        <p:spPr>
          <a:xfrm>
            <a:off x="3036388" y="10498093"/>
            <a:ext cx="6749144" cy="10470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2" name="Rectangle 71"/>
          <p:cNvSpPr/>
          <p:nvPr/>
        </p:nvSpPr>
        <p:spPr>
          <a:xfrm>
            <a:off x="2917370" y="4643051"/>
            <a:ext cx="6502400" cy="10885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ln>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3413760" y="5090160"/>
            <a:ext cx="4419600" cy="7040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82664" y="401000"/>
            <a:ext cx="11394830" cy="15404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dirty="0"/>
          </a:p>
        </p:txBody>
      </p:sp>
      <p:sp>
        <p:nvSpPr>
          <p:cNvPr id="2" name="TextBox 1"/>
          <p:cNvSpPr txBox="1"/>
          <p:nvPr/>
        </p:nvSpPr>
        <p:spPr>
          <a:xfrm>
            <a:off x="0" y="2065022"/>
            <a:ext cx="12192000" cy="1200329"/>
          </a:xfrm>
          <a:prstGeom prst="rect">
            <a:avLst/>
          </a:prstGeom>
          <a:noFill/>
        </p:spPr>
        <p:txBody>
          <a:bodyPr wrap="square" rtlCol="0">
            <a:spAutoFit/>
          </a:bodyPr>
          <a:lstStyle/>
          <a:p>
            <a:pPr algn="ctr"/>
            <a:r>
              <a:rPr lang="en-US" sz="7200" dirty="0">
                <a:latin typeface="Times New Roman" panose="02020603050405020304" pitchFamily="18" charset="0"/>
                <a:cs typeface="Times New Roman" panose="02020603050405020304" pitchFamily="18" charset="0"/>
              </a:rPr>
              <a:t>BLOCK DIAGRAM</a:t>
            </a:r>
          </a:p>
        </p:txBody>
      </p:sp>
      <p:sp>
        <p:nvSpPr>
          <p:cNvPr id="10" name="Right Arrow 9"/>
          <p:cNvSpPr/>
          <p:nvPr/>
        </p:nvSpPr>
        <p:spPr>
          <a:xfrm>
            <a:off x="3477886" y="8406675"/>
            <a:ext cx="906078" cy="5184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3413744" y="8949815"/>
            <a:ext cx="993296" cy="579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3413760" y="10810288"/>
            <a:ext cx="993296" cy="579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3424152" y="11422248"/>
            <a:ext cx="993296" cy="579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eft Arrow 17"/>
          <p:cNvSpPr/>
          <p:nvPr/>
        </p:nvSpPr>
        <p:spPr>
          <a:xfrm>
            <a:off x="7941260" y="8376350"/>
            <a:ext cx="933039" cy="5791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 Arrow 18"/>
          <p:cNvSpPr/>
          <p:nvPr/>
        </p:nvSpPr>
        <p:spPr>
          <a:xfrm>
            <a:off x="7940765" y="8995219"/>
            <a:ext cx="933039" cy="5791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Left Arrow 22"/>
          <p:cNvSpPr/>
          <p:nvPr/>
        </p:nvSpPr>
        <p:spPr>
          <a:xfrm>
            <a:off x="7961176" y="10843128"/>
            <a:ext cx="933039" cy="5791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 Arrow 23"/>
          <p:cNvSpPr/>
          <p:nvPr/>
        </p:nvSpPr>
        <p:spPr>
          <a:xfrm>
            <a:off x="7940765" y="11498936"/>
            <a:ext cx="933039" cy="5791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2793998" y="7060100"/>
            <a:ext cx="6749144" cy="1041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Left Arrow 6"/>
          <p:cNvSpPr/>
          <p:nvPr/>
        </p:nvSpPr>
        <p:spPr>
          <a:xfrm>
            <a:off x="7975691" y="7884855"/>
            <a:ext cx="918525" cy="5407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3496030" y="7815271"/>
            <a:ext cx="893938" cy="5297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8737602" y="9834293"/>
            <a:ext cx="435429" cy="68100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Left Arrow 20"/>
          <p:cNvSpPr/>
          <p:nvPr/>
        </p:nvSpPr>
        <p:spPr>
          <a:xfrm>
            <a:off x="7940765" y="10175937"/>
            <a:ext cx="933039" cy="5791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eft Arrow 21"/>
          <p:cNvSpPr/>
          <p:nvPr/>
        </p:nvSpPr>
        <p:spPr>
          <a:xfrm>
            <a:off x="7961177" y="9560681"/>
            <a:ext cx="933039" cy="5791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010627" y="9866968"/>
            <a:ext cx="561702" cy="6810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ight Arrow 11"/>
          <p:cNvSpPr/>
          <p:nvPr/>
        </p:nvSpPr>
        <p:spPr>
          <a:xfrm>
            <a:off x="3424152" y="9568332"/>
            <a:ext cx="993296" cy="579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425510" y="10172340"/>
            <a:ext cx="993296" cy="579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9249228" y="10282599"/>
            <a:ext cx="812800" cy="369332"/>
          </a:xfrm>
          <a:prstGeom prst="rect">
            <a:avLst/>
          </a:prstGeom>
          <a:noFill/>
        </p:spPr>
        <p:txBody>
          <a:bodyPr wrap="square" rtlCol="0">
            <a:spAutoFit/>
          </a:bodyPr>
          <a:lstStyle/>
          <a:p>
            <a:r>
              <a:rPr lang="en-US" dirty="0"/>
              <a:t>GND</a:t>
            </a:r>
          </a:p>
        </p:txBody>
      </p:sp>
      <p:sp>
        <p:nvSpPr>
          <p:cNvPr id="80" name="TextBox 79"/>
          <p:cNvSpPr txBox="1"/>
          <p:nvPr/>
        </p:nvSpPr>
        <p:spPr>
          <a:xfrm>
            <a:off x="9249323" y="9660384"/>
            <a:ext cx="710265" cy="369332"/>
          </a:xfrm>
          <a:prstGeom prst="rect">
            <a:avLst/>
          </a:prstGeom>
          <a:noFill/>
        </p:spPr>
        <p:txBody>
          <a:bodyPr wrap="square" rtlCol="0">
            <a:spAutoFit/>
          </a:bodyPr>
          <a:lstStyle/>
          <a:p>
            <a:r>
              <a:rPr lang="en-US" dirty="0"/>
              <a:t>GND</a:t>
            </a:r>
          </a:p>
        </p:txBody>
      </p:sp>
      <p:sp>
        <p:nvSpPr>
          <p:cNvPr id="81" name="TextBox 80"/>
          <p:cNvSpPr txBox="1"/>
          <p:nvPr/>
        </p:nvSpPr>
        <p:spPr>
          <a:xfrm>
            <a:off x="2396622" y="10274832"/>
            <a:ext cx="696688" cy="369332"/>
          </a:xfrm>
          <a:prstGeom prst="rect">
            <a:avLst/>
          </a:prstGeom>
          <a:noFill/>
        </p:spPr>
        <p:txBody>
          <a:bodyPr wrap="square" rtlCol="0">
            <a:spAutoFit/>
          </a:bodyPr>
          <a:lstStyle/>
          <a:p>
            <a:r>
              <a:rPr lang="en-US" dirty="0"/>
              <a:t>GND</a:t>
            </a:r>
          </a:p>
        </p:txBody>
      </p:sp>
      <p:sp>
        <p:nvSpPr>
          <p:cNvPr id="82" name="TextBox 81"/>
          <p:cNvSpPr txBox="1"/>
          <p:nvPr/>
        </p:nvSpPr>
        <p:spPr>
          <a:xfrm>
            <a:off x="2403203" y="9733503"/>
            <a:ext cx="850207" cy="369332"/>
          </a:xfrm>
          <a:prstGeom prst="rect">
            <a:avLst/>
          </a:prstGeom>
          <a:noFill/>
        </p:spPr>
        <p:txBody>
          <a:bodyPr wrap="square" rtlCol="0">
            <a:spAutoFit/>
          </a:bodyPr>
          <a:lstStyle/>
          <a:p>
            <a:r>
              <a:rPr lang="en-US" dirty="0"/>
              <a:t>GND</a:t>
            </a:r>
          </a:p>
        </p:txBody>
      </p:sp>
      <p:sp>
        <p:nvSpPr>
          <p:cNvPr id="83" name="TextBox 82"/>
          <p:cNvSpPr txBox="1"/>
          <p:nvPr/>
        </p:nvSpPr>
        <p:spPr>
          <a:xfrm>
            <a:off x="2468741" y="8475370"/>
            <a:ext cx="1030514" cy="3416320"/>
          </a:xfrm>
          <a:prstGeom prst="rect">
            <a:avLst/>
          </a:prstGeom>
          <a:noFill/>
        </p:spPr>
        <p:txBody>
          <a:bodyPr wrap="square" rtlCol="0">
            <a:spAutoFit/>
          </a:bodyPr>
          <a:lstStyle/>
          <a:p>
            <a:r>
              <a:rPr lang="en-US" dirty="0"/>
              <a:t>INPUT 1</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4" name="TextBox 83"/>
          <p:cNvSpPr txBox="1"/>
          <p:nvPr/>
        </p:nvSpPr>
        <p:spPr>
          <a:xfrm>
            <a:off x="8892852" y="9112850"/>
            <a:ext cx="2287684" cy="3970318"/>
          </a:xfrm>
          <a:prstGeom prst="rect">
            <a:avLst/>
          </a:prstGeom>
          <a:noFill/>
        </p:spPr>
        <p:txBody>
          <a:bodyPr wrap="square" rtlCol="0">
            <a:spAutoFit/>
          </a:bodyPr>
          <a:lstStyle/>
          <a:p>
            <a:r>
              <a:rPr lang="en-US" dirty="0"/>
              <a:t>INPUT 4</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6" name="TextBox 85"/>
          <p:cNvSpPr txBox="1"/>
          <p:nvPr/>
        </p:nvSpPr>
        <p:spPr>
          <a:xfrm>
            <a:off x="2468743" y="10918753"/>
            <a:ext cx="1297019" cy="369332"/>
          </a:xfrm>
          <a:prstGeom prst="rect">
            <a:avLst/>
          </a:prstGeom>
          <a:noFill/>
        </p:spPr>
        <p:txBody>
          <a:bodyPr wrap="square" rtlCol="0">
            <a:spAutoFit/>
          </a:bodyPr>
          <a:lstStyle/>
          <a:p>
            <a:r>
              <a:rPr lang="en-US" dirty="0"/>
              <a:t>INPUT 2</a:t>
            </a:r>
          </a:p>
        </p:txBody>
      </p:sp>
      <p:sp>
        <p:nvSpPr>
          <p:cNvPr id="87" name="TextBox 86"/>
          <p:cNvSpPr txBox="1"/>
          <p:nvPr/>
        </p:nvSpPr>
        <p:spPr>
          <a:xfrm>
            <a:off x="8892715" y="11593612"/>
            <a:ext cx="1181837" cy="371242"/>
          </a:xfrm>
          <a:prstGeom prst="rect">
            <a:avLst/>
          </a:prstGeom>
          <a:noFill/>
        </p:spPr>
        <p:txBody>
          <a:bodyPr wrap="square" rtlCol="0">
            <a:spAutoFit/>
          </a:bodyPr>
          <a:lstStyle/>
          <a:p>
            <a:r>
              <a:rPr lang="en-US" dirty="0"/>
              <a:t>INPUT 3</a:t>
            </a:r>
          </a:p>
        </p:txBody>
      </p:sp>
      <p:sp>
        <p:nvSpPr>
          <p:cNvPr id="88" name="TextBox 87"/>
          <p:cNvSpPr txBox="1"/>
          <p:nvPr/>
        </p:nvSpPr>
        <p:spPr>
          <a:xfrm>
            <a:off x="2259696" y="9079793"/>
            <a:ext cx="1175608" cy="369332"/>
          </a:xfrm>
          <a:prstGeom prst="rect">
            <a:avLst/>
          </a:prstGeom>
          <a:noFill/>
        </p:spPr>
        <p:txBody>
          <a:bodyPr wrap="square" rtlCol="0">
            <a:spAutoFit/>
          </a:bodyPr>
          <a:lstStyle/>
          <a:p>
            <a:r>
              <a:rPr lang="en-US" dirty="0"/>
              <a:t>OUTPUT 1</a:t>
            </a:r>
          </a:p>
        </p:txBody>
      </p:sp>
      <p:sp>
        <p:nvSpPr>
          <p:cNvPr id="89" name="TextBox 88"/>
          <p:cNvSpPr txBox="1"/>
          <p:nvPr/>
        </p:nvSpPr>
        <p:spPr>
          <a:xfrm>
            <a:off x="2306864" y="11539115"/>
            <a:ext cx="1615441" cy="369332"/>
          </a:xfrm>
          <a:prstGeom prst="rect">
            <a:avLst/>
          </a:prstGeom>
          <a:noFill/>
        </p:spPr>
        <p:txBody>
          <a:bodyPr wrap="square" rtlCol="0">
            <a:spAutoFit/>
          </a:bodyPr>
          <a:lstStyle/>
          <a:p>
            <a:r>
              <a:rPr lang="en-US" dirty="0"/>
              <a:t>OUTPUT 2</a:t>
            </a:r>
          </a:p>
        </p:txBody>
      </p:sp>
      <p:sp>
        <p:nvSpPr>
          <p:cNvPr id="90" name="TextBox 89"/>
          <p:cNvSpPr txBox="1"/>
          <p:nvPr/>
        </p:nvSpPr>
        <p:spPr>
          <a:xfrm>
            <a:off x="8887282" y="8465458"/>
            <a:ext cx="1756229" cy="369332"/>
          </a:xfrm>
          <a:prstGeom prst="rect">
            <a:avLst/>
          </a:prstGeom>
          <a:noFill/>
        </p:spPr>
        <p:txBody>
          <a:bodyPr wrap="square" rtlCol="0">
            <a:spAutoFit/>
          </a:bodyPr>
          <a:lstStyle/>
          <a:p>
            <a:r>
              <a:rPr lang="en-US" dirty="0"/>
              <a:t>OUTPUT 4</a:t>
            </a:r>
          </a:p>
        </p:txBody>
      </p:sp>
      <p:sp>
        <p:nvSpPr>
          <p:cNvPr id="91" name="TextBox 90"/>
          <p:cNvSpPr txBox="1"/>
          <p:nvPr/>
        </p:nvSpPr>
        <p:spPr>
          <a:xfrm>
            <a:off x="8906332" y="10972394"/>
            <a:ext cx="3251198" cy="369332"/>
          </a:xfrm>
          <a:prstGeom prst="rect">
            <a:avLst/>
          </a:prstGeom>
          <a:noFill/>
        </p:spPr>
        <p:txBody>
          <a:bodyPr wrap="square" rtlCol="0">
            <a:spAutoFit/>
          </a:bodyPr>
          <a:lstStyle/>
          <a:p>
            <a:r>
              <a:rPr lang="en-US" dirty="0"/>
              <a:t>OUTPUT 3</a:t>
            </a:r>
          </a:p>
        </p:txBody>
      </p:sp>
      <p:sp>
        <p:nvSpPr>
          <p:cNvPr id="92" name="TextBox 91"/>
          <p:cNvSpPr txBox="1"/>
          <p:nvPr/>
        </p:nvSpPr>
        <p:spPr>
          <a:xfrm>
            <a:off x="1553032" y="7905751"/>
            <a:ext cx="2225039" cy="369332"/>
          </a:xfrm>
          <a:prstGeom prst="rect">
            <a:avLst/>
          </a:prstGeom>
          <a:noFill/>
        </p:spPr>
        <p:txBody>
          <a:bodyPr wrap="square" rtlCol="0">
            <a:spAutoFit/>
          </a:bodyPr>
          <a:lstStyle/>
          <a:p>
            <a:r>
              <a:rPr lang="en-US" dirty="0"/>
              <a:t>ENABLE 1,2</a:t>
            </a:r>
          </a:p>
        </p:txBody>
      </p:sp>
      <p:sp>
        <p:nvSpPr>
          <p:cNvPr id="93" name="TextBox 92"/>
          <p:cNvSpPr txBox="1"/>
          <p:nvPr/>
        </p:nvSpPr>
        <p:spPr>
          <a:xfrm>
            <a:off x="9518219" y="12186522"/>
            <a:ext cx="4020456" cy="369332"/>
          </a:xfrm>
          <a:prstGeom prst="rect">
            <a:avLst/>
          </a:prstGeom>
          <a:noFill/>
        </p:spPr>
        <p:txBody>
          <a:bodyPr wrap="square" rtlCol="0">
            <a:spAutoFit/>
          </a:bodyPr>
          <a:lstStyle/>
          <a:p>
            <a:r>
              <a:rPr lang="en-US" dirty="0"/>
              <a:t>ENABLE 3,4</a:t>
            </a:r>
          </a:p>
        </p:txBody>
      </p:sp>
      <p:sp>
        <p:nvSpPr>
          <p:cNvPr id="94" name="TextBox 93"/>
          <p:cNvSpPr txBox="1"/>
          <p:nvPr/>
        </p:nvSpPr>
        <p:spPr>
          <a:xfrm>
            <a:off x="9652429" y="7924801"/>
            <a:ext cx="1763484" cy="369332"/>
          </a:xfrm>
          <a:prstGeom prst="rect">
            <a:avLst/>
          </a:prstGeom>
          <a:noFill/>
        </p:spPr>
        <p:txBody>
          <a:bodyPr wrap="square" rtlCol="0">
            <a:spAutoFit/>
          </a:bodyPr>
          <a:lstStyle/>
          <a:p>
            <a:r>
              <a:rPr lang="en-US" dirty="0"/>
              <a:t>VCC 1</a:t>
            </a:r>
          </a:p>
        </p:txBody>
      </p:sp>
      <p:sp>
        <p:nvSpPr>
          <p:cNvPr id="95" name="TextBox 94"/>
          <p:cNvSpPr txBox="1"/>
          <p:nvPr/>
        </p:nvSpPr>
        <p:spPr>
          <a:xfrm>
            <a:off x="2144971" y="12129087"/>
            <a:ext cx="1489892" cy="369332"/>
          </a:xfrm>
          <a:prstGeom prst="rect">
            <a:avLst/>
          </a:prstGeom>
          <a:noFill/>
        </p:spPr>
        <p:txBody>
          <a:bodyPr wrap="square" rtlCol="0">
            <a:spAutoFit/>
          </a:bodyPr>
          <a:lstStyle/>
          <a:p>
            <a:r>
              <a:rPr lang="en-US" dirty="0"/>
              <a:t>VCC 2</a:t>
            </a:r>
          </a:p>
        </p:txBody>
      </p:sp>
      <p:sp>
        <p:nvSpPr>
          <p:cNvPr id="98" name="Rectangle 97"/>
          <p:cNvSpPr/>
          <p:nvPr/>
        </p:nvSpPr>
        <p:spPr>
          <a:xfrm>
            <a:off x="2793998" y="12356000"/>
            <a:ext cx="6749144" cy="1041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ight Arrow 15"/>
          <p:cNvSpPr/>
          <p:nvPr/>
        </p:nvSpPr>
        <p:spPr>
          <a:xfrm>
            <a:off x="3405778" y="12035206"/>
            <a:ext cx="993296" cy="579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eft Arrow 24"/>
          <p:cNvSpPr/>
          <p:nvPr/>
        </p:nvSpPr>
        <p:spPr>
          <a:xfrm>
            <a:off x="7940765" y="12081085"/>
            <a:ext cx="933039" cy="5791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4113262" y="7577499"/>
            <a:ext cx="4153185" cy="535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p:cNvSpPr txBox="1"/>
          <p:nvPr/>
        </p:nvSpPr>
        <p:spPr>
          <a:xfrm>
            <a:off x="0" y="4572000"/>
            <a:ext cx="12157530"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L293D (MOTOR DRIVER)</a:t>
            </a:r>
          </a:p>
        </p:txBody>
      </p:sp>
      <p:sp>
        <p:nvSpPr>
          <p:cNvPr id="100" name="TextBox 99"/>
          <p:cNvSpPr txBox="1"/>
          <p:nvPr/>
        </p:nvSpPr>
        <p:spPr>
          <a:xfrm>
            <a:off x="4094210" y="9590510"/>
            <a:ext cx="4191286" cy="1446550"/>
          </a:xfrm>
          <a:prstGeom prst="rect">
            <a:avLst/>
          </a:prstGeom>
          <a:noFill/>
        </p:spPr>
        <p:txBody>
          <a:bodyPr wrap="square" rtlCol="0">
            <a:spAutoFit/>
          </a:bodyPr>
          <a:lstStyle/>
          <a:p>
            <a:pPr algn="ctr"/>
            <a:r>
              <a:rPr lang="en-US" sz="8800" dirty="0"/>
              <a:t>L293D</a:t>
            </a:r>
          </a:p>
        </p:txBody>
      </p:sp>
      <p:sp>
        <p:nvSpPr>
          <p:cNvPr id="49" name="Oval 48"/>
          <p:cNvSpPr/>
          <p:nvPr/>
        </p:nvSpPr>
        <p:spPr>
          <a:xfrm>
            <a:off x="11026499" y="15130772"/>
            <a:ext cx="619433" cy="530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127772" y="15232877"/>
            <a:ext cx="4070555" cy="369332"/>
          </a:xfrm>
          <a:prstGeom prst="rect">
            <a:avLst/>
          </a:prstGeom>
          <a:noFill/>
        </p:spPr>
        <p:txBody>
          <a:bodyPr wrap="square" rtlCol="0">
            <a:spAutoFit/>
          </a:bodyPr>
          <a:lstStyle/>
          <a:p>
            <a:r>
              <a:rPr lang="en-US" dirty="0"/>
              <a:t>09</a:t>
            </a:r>
          </a:p>
        </p:txBody>
      </p:sp>
      <p:sp>
        <p:nvSpPr>
          <p:cNvPr id="8" name="Rectangle 7"/>
          <p:cNvSpPr/>
          <p:nvPr/>
        </p:nvSpPr>
        <p:spPr>
          <a:xfrm>
            <a:off x="5740859" y="14379074"/>
            <a:ext cx="978794"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Fig 11</a:t>
            </a:r>
          </a:p>
        </p:txBody>
      </p:sp>
    </p:spTree>
    <p:extLst>
      <p:ext uri="{BB962C8B-B14F-4D97-AF65-F5344CB8AC3E}">
        <p14:creationId xmlns:p14="http://schemas.microsoft.com/office/powerpoint/2010/main" val="3276215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98585" y="375580"/>
            <a:ext cx="11394830" cy="15404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 name="Rectangle 2"/>
          <p:cNvSpPr/>
          <p:nvPr/>
        </p:nvSpPr>
        <p:spPr>
          <a:xfrm>
            <a:off x="4491771" y="5021141"/>
            <a:ext cx="514350" cy="3219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476875" y="5021141"/>
            <a:ext cx="514350" cy="3219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401533" y="5021141"/>
            <a:ext cx="514350" cy="3219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nip Same Side Corner Rectangle 1"/>
          <p:cNvSpPr/>
          <p:nvPr/>
        </p:nvSpPr>
        <p:spPr>
          <a:xfrm>
            <a:off x="4038600" y="2879481"/>
            <a:ext cx="3390900" cy="2724150"/>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303312" y="8238011"/>
            <a:ext cx="3952875" cy="52322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INP UT</a:t>
            </a:r>
            <a:r>
              <a:rPr lang="en-US" sz="2800" dirty="0">
                <a:latin typeface="Times New Roman" panose="02020603050405020304" pitchFamily="18" charset="0"/>
                <a:cs typeface="Times New Roman" panose="02020603050405020304" pitchFamily="18" charset="0"/>
              </a:rPr>
              <a:t> </a:t>
            </a:r>
          </a:p>
        </p:txBody>
      </p:sp>
      <p:sp>
        <p:nvSpPr>
          <p:cNvPr id="8" name="TextBox 7"/>
          <p:cNvSpPr txBox="1"/>
          <p:nvPr/>
        </p:nvSpPr>
        <p:spPr>
          <a:xfrm>
            <a:off x="6163937" y="8348251"/>
            <a:ext cx="375285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OUTPUT</a:t>
            </a:r>
          </a:p>
        </p:txBody>
      </p:sp>
      <p:sp>
        <p:nvSpPr>
          <p:cNvPr id="9" name="TextBox 8"/>
          <p:cNvSpPr txBox="1"/>
          <p:nvPr/>
        </p:nvSpPr>
        <p:spPr>
          <a:xfrm>
            <a:off x="5386446" y="8348345"/>
            <a:ext cx="1782952"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GND</a:t>
            </a:r>
          </a:p>
        </p:txBody>
      </p:sp>
      <p:sp>
        <p:nvSpPr>
          <p:cNvPr id="10" name="TextBox 9"/>
          <p:cNvSpPr txBox="1"/>
          <p:nvPr/>
        </p:nvSpPr>
        <p:spPr>
          <a:xfrm>
            <a:off x="4303310" y="3805391"/>
            <a:ext cx="4049486" cy="1107996"/>
          </a:xfrm>
          <a:prstGeom prst="rect">
            <a:avLst/>
          </a:prstGeom>
          <a:noFill/>
        </p:spPr>
        <p:txBody>
          <a:bodyPr wrap="square" rtlCol="0">
            <a:spAutoFit/>
          </a:bodyPr>
          <a:lstStyle/>
          <a:p>
            <a:r>
              <a:rPr lang="en-US" sz="6600" b="1" dirty="0">
                <a:latin typeface="Times New Roman" panose="02020603050405020304" pitchFamily="18" charset="0"/>
                <a:cs typeface="Times New Roman" panose="02020603050405020304" pitchFamily="18" charset="0"/>
              </a:rPr>
              <a:t>IC7805</a:t>
            </a:r>
          </a:p>
        </p:txBody>
      </p:sp>
      <p:sp>
        <p:nvSpPr>
          <p:cNvPr id="11" name="TextBox 10"/>
          <p:cNvSpPr txBox="1"/>
          <p:nvPr/>
        </p:nvSpPr>
        <p:spPr>
          <a:xfrm>
            <a:off x="1" y="1260720"/>
            <a:ext cx="11748654" cy="830997"/>
          </a:xfrm>
          <a:prstGeom prst="rect">
            <a:avLst/>
          </a:prstGeom>
          <a:noFill/>
        </p:spPr>
        <p:txBody>
          <a:bodyPr wrap="square" rtlCol="0">
            <a:spAutoFit/>
          </a:bodyPr>
          <a:lstStyle/>
          <a:p>
            <a:pPr algn="ctr"/>
            <a:r>
              <a:rPr lang="en-US" sz="4800" b="1" dirty="0">
                <a:latin typeface="Times New Roman" panose="02020603050405020304" pitchFamily="18" charset="0"/>
                <a:cs typeface="Times New Roman" panose="02020603050405020304" pitchFamily="18" charset="0"/>
              </a:rPr>
              <a:t>IC7805</a:t>
            </a:r>
          </a:p>
        </p:txBody>
      </p:sp>
      <p:sp>
        <p:nvSpPr>
          <p:cNvPr id="15" name="Right Arrow 14"/>
          <p:cNvSpPr/>
          <p:nvPr/>
        </p:nvSpPr>
        <p:spPr>
          <a:xfrm>
            <a:off x="8569430" y="11596796"/>
            <a:ext cx="1661209" cy="626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nip Same Side Corner Rectangle 12"/>
          <p:cNvSpPr/>
          <p:nvPr/>
        </p:nvSpPr>
        <p:spPr>
          <a:xfrm rot="5400000">
            <a:off x="9970627" y="11560110"/>
            <a:ext cx="612759" cy="720435"/>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8569431" y="12746233"/>
            <a:ext cx="1661209" cy="626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nip Same Side Corner Rectangle 13"/>
          <p:cNvSpPr/>
          <p:nvPr/>
        </p:nvSpPr>
        <p:spPr>
          <a:xfrm rot="5400000">
            <a:off x="9936343" y="12692329"/>
            <a:ext cx="612759" cy="720435"/>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2422135" y="11683412"/>
            <a:ext cx="1662546" cy="3146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2422135" y="12412524"/>
            <a:ext cx="1662546" cy="3146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2418600" y="13187750"/>
            <a:ext cx="1662546" cy="3146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261749" y="11240201"/>
            <a:ext cx="5763491" cy="2604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219202" y="11637812"/>
            <a:ext cx="214745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OUTPUT</a:t>
            </a:r>
          </a:p>
        </p:txBody>
      </p:sp>
      <p:sp>
        <p:nvSpPr>
          <p:cNvPr id="22" name="TextBox 21"/>
          <p:cNvSpPr txBox="1"/>
          <p:nvPr/>
        </p:nvSpPr>
        <p:spPr>
          <a:xfrm>
            <a:off x="1363459" y="12357861"/>
            <a:ext cx="216420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GND</a:t>
            </a:r>
          </a:p>
        </p:txBody>
      </p:sp>
      <p:sp>
        <p:nvSpPr>
          <p:cNvPr id="23" name="TextBox 22"/>
          <p:cNvSpPr txBox="1"/>
          <p:nvPr/>
        </p:nvSpPr>
        <p:spPr>
          <a:xfrm>
            <a:off x="1394983" y="13187748"/>
            <a:ext cx="87476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VCC</a:t>
            </a:r>
          </a:p>
        </p:txBody>
      </p:sp>
      <p:sp>
        <p:nvSpPr>
          <p:cNvPr id="24" name="TextBox 23"/>
          <p:cNvSpPr txBox="1"/>
          <p:nvPr/>
        </p:nvSpPr>
        <p:spPr>
          <a:xfrm>
            <a:off x="3571276" y="11835512"/>
            <a:ext cx="5275336" cy="1200329"/>
          </a:xfrm>
          <a:prstGeom prst="rect">
            <a:avLst/>
          </a:prstGeom>
          <a:noFill/>
        </p:spPr>
        <p:txBody>
          <a:bodyPr wrap="square" rtlCol="0">
            <a:spAutoFit/>
          </a:bodyPr>
          <a:lstStyle/>
          <a:p>
            <a:r>
              <a:rPr lang="en-US" sz="7200" b="1" dirty="0">
                <a:latin typeface="Times New Roman" panose="02020603050405020304" pitchFamily="18" charset="0"/>
                <a:cs typeface="Times New Roman" panose="02020603050405020304" pitchFamily="18" charset="0"/>
              </a:rPr>
              <a:t>IR SENSOR</a:t>
            </a:r>
          </a:p>
        </p:txBody>
      </p:sp>
      <p:sp>
        <p:nvSpPr>
          <p:cNvPr id="25" name="TextBox 24"/>
          <p:cNvSpPr txBox="1"/>
          <p:nvPr/>
        </p:nvSpPr>
        <p:spPr>
          <a:xfrm>
            <a:off x="398585" y="9688992"/>
            <a:ext cx="11350070"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IR SENSOR</a:t>
            </a:r>
          </a:p>
        </p:txBody>
      </p:sp>
      <p:sp>
        <p:nvSpPr>
          <p:cNvPr id="26" name="Oval 25"/>
          <p:cNvSpPr/>
          <p:nvPr/>
        </p:nvSpPr>
        <p:spPr>
          <a:xfrm>
            <a:off x="11026499" y="15130772"/>
            <a:ext cx="619433" cy="530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114988" y="15233388"/>
            <a:ext cx="3510116" cy="369332"/>
          </a:xfrm>
          <a:prstGeom prst="rect">
            <a:avLst/>
          </a:prstGeom>
          <a:noFill/>
        </p:spPr>
        <p:txBody>
          <a:bodyPr wrap="square" rtlCol="0">
            <a:spAutoFit/>
          </a:bodyPr>
          <a:lstStyle/>
          <a:p>
            <a:r>
              <a:rPr lang="en-US" dirty="0"/>
              <a:t>10</a:t>
            </a:r>
          </a:p>
        </p:txBody>
      </p:sp>
      <p:sp>
        <p:nvSpPr>
          <p:cNvPr id="27" name="Rectangle 26"/>
          <p:cNvSpPr/>
          <p:nvPr/>
        </p:nvSpPr>
        <p:spPr>
          <a:xfrm>
            <a:off x="5493334" y="8890754"/>
            <a:ext cx="995785"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Fig 12</a:t>
            </a:r>
          </a:p>
        </p:txBody>
      </p:sp>
      <p:sp>
        <p:nvSpPr>
          <p:cNvPr id="28" name="Rectangle 27"/>
          <p:cNvSpPr/>
          <p:nvPr/>
        </p:nvSpPr>
        <p:spPr>
          <a:xfrm>
            <a:off x="5666046" y="14226512"/>
            <a:ext cx="995785"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Fig 13</a:t>
            </a:r>
          </a:p>
        </p:txBody>
      </p:sp>
    </p:spTree>
    <p:extLst>
      <p:ext uri="{BB962C8B-B14F-4D97-AF65-F5344CB8AC3E}">
        <p14:creationId xmlns:p14="http://schemas.microsoft.com/office/powerpoint/2010/main" val="26092956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98585" y="375580"/>
            <a:ext cx="11394830" cy="15404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cxnSp>
        <p:nvCxnSpPr>
          <p:cNvPr id="3" name="Straight Connector 2"/>
          <p:cNvCxnSpPr/>
          <p:nvPr/>
        </p:nvCxnSpPr>
        <p:spPr>
          <a:xfrm flipH="1">
            <a:off x="6096000" y="2016844"/>
            <a:ext cx="1" cy="1960795"/>
          </a:xfrm>
          <a:prstGeom prst="line">
            <a:avLst/>
          </a:prstGeom>
          <a:ln w="250825">
            <a:prstDash val="solid"/>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4754362" y="1778654"/>
            <a:ext cx="1036" cy="2437176"/>
          </a:xfrm>
          <a:prstGeom prst="line">
            <a:avLst/>
          </a:prstGeom>
          <a:ln w="69850"/>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H="1">
            <a:off x="7436603" y="1778654"/>
            <a:ext cx="1036" cy="2437176"/>
          </a:xfrm>
          <a:prstGeom prst="line">
            <a:avLst/>
          </a:prstGeom>
          <a:ln w="69850"/>
        </p:spPr>
        <p:style>
          <a:lnRef idx="1">
            <a:schemeClr val="dk1"/>
          </a:lnRef>
          <a:fillRef idx="0">
            <a:schemeClr val="dk1"/>
          </a:fillRef>
          <a:effectRef idx="0">
            <a:schemeClr val="dk1"/>
          </a:effectRef>
          <a:fontRef idx="minor">
            <a:schemeClr val="tx1"/>
          </a:fontRef>
        </p:style>
      </p:cxnSp>
      <p:sp>
        <p:nvSpPr>
          <p:cNvPr id="25" name="Rectangle 24"/>
          <p:cNvSpPr/>
          <p:nvPr/>
        </p:nvSpPr>
        <p:spPr>
          <a:xfrm>
            <a:off x="4255478" y="4710332"/>
            <a:ext cx="3727938" cy="2321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754362" y="5547156"/>
            <a:ext cx="4106455" cy="769441"/>
          </a:xfrm>
          <a:prstGeom prst="rect">
            <a:avLst/>
          </a:prstGeom>
          <a:noFill/>
        </p:spPr>
        <p:txBody>
          <a:bodyPr wrap="square" rtlCol="0">
            <a:spAutoFit/>
          </a:bodyPr>
          <a:lstStyle/>
          <a:p>
            <a:r>
              <a:rPr lang="en-US" sz="4400" dirty="0" smtClean="0">
                <a:latin typeface="Arial Narrow" panose="020B0606020202030204" pitchFamily="34" charset="0"/>
              </a:rPr>
              <a:t>IR SENSOR </a:t>
            </a:r>
            <a:endParaRPr lang="en-US" sz="4400" dirty="0">
              <a:latin typeface="Arial Narrow" panose="020B0606020202030204" pitchFamily="34" charset="0"/>
            </a:endParaRPr>
          </a:p>
        </p:txBody>
      </p:sp>
      <p:sp>
        <p:nvSpPr>
          <p:cNvPr id="27" name="Rectangle 26"/>
          <p:cNvSpPr/>
          <p:nvPr/>
        </p:nvSpPr>
        <p:spPr>
          <a:xfrm>
            <a:off x="4197657" y="8600576"/>
            <a:ext cx="3843580" cy="3316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4166896" y="9132703"/>
            <a:ext cx="4114800" cy="2308324"/>
          </a:xfrm>
          <a:prstGeom prst="rect">
            <a:avLst/>
          </a:prstGeom>
          <a:noFill/>
        </p:spPr>
        <p:txBody>
          <a:bodyPr wrap="square" rtlCol="0">
            <a:spAutoFit/>
          </a:bodyPr>
          <a:lstStyle/>
          <a:p>
            <a:pPr algn="ctr"/>
            <a:r>
              <a:rPr lang="en-US" sz="4800" dirty="0" smtClean="0">
                <a:latin typeface="Arial Narrow" panose="020B0606020202030204" pitchFamily="34" charset="0"/>
              </a:rPr>
              <a:t>MOTOR DRIVING  CIRCUIT</a:t>
            </a:r>
            <a:endParaRPr lang="en-US" sz="4800" dirty="0">
              <a:latin typeface="Arial Narrow" panose="020B0606020202030204" pitchFamily="34" charset="0"/>
            </a:endParaRPr>
          </a:p>
        </p:txBody>
      </p:sp>
      <p:sp>
        <p:nvSpPr>
          <p:cNvPr id="29" name="Rectangle 28"/>
          <p:cNvSpPr/>
          <p:nvPr/>
        </p:nvSpPr>
        <p:spPr>
          <a:xfrm>
            <a:off x="3084014" y="13026389"/>
            <a:ext cx="6023972" cy="2298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880572" y="13825863"/>
            <a:ext cx="2687449" cy="769441"/>
          </a:xfrm>
          <a:prstGeom prst="rect">
            <a:avLst/>
          </a:prstGeom>
          <a:noFill/>
        </p:spPr>
        <p:txBody>
          <a:bodyPr wrap="square" rtlCol="0">
            <a:spAutoFit/>
          </a:bodyPr>
          <a:lstStyle/>
          <a:p>
            <a:pPr algn="ctr"/>
            <a:r>
              <a:rPr lang="en-US" sz="4400" dirty="0" smtClean="0">
                <a:latin typeface="Arial Narrow" panose="020B0606020202030204" pitchFamily="34" charset="0"/>
              </a:rPr>
              <a:t>MOTOR</a:t>
            </a:r>
            <a:endParaRPr lang="en-US" sz="4400" dirty="0">
              <a:latin typeface="Arial Narrow" panose="020B0606020202030204" pitchFamily="34" charset="0"/>
            </a:endParaRPr>
          </a:p>
        </p:txBody>
      </p:sp>
      <p:sp>
        <p:nvSpPr>
          <p:cNvPr id="35" name="Up Arrow 34"/>
          <p:cNvSpPr/>
          <p:nvPr/>
        </p:nvSpPr>
        <p:spPr>
          <a:xfrm>
            <a:off x="5303520" y="7127366"/>
            <a:ext cx="457200" cy="1401020"/>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Up Arrow 35"/>
          <p:cNvSpPr/>
          <p:nvPr/>
        </p:nvSpPr>
        <p:spPr>
          <a:xfrm>
            <a:off x="6217920" y="7127366"/>
            <a:ext cx="457200" cy="1401020"/>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Up Arrow 36"/>
          <p:cNvSpPr/>
          <p:nvPr/>
        </p:nvSpPr>
        <p:spPr>
          <a:xfrm>
            <a:off x="6217920" y="11986893"/>
            <a:ext cx="457200" cy="964598"/>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Up Arrow 37"/>
          <p:cNvSpPr/>
          <p:nvPr/>
        </p:nvSpPr>
        <p:spPr>
          <a:xfrm>
            <a:off x="5303520" y="11986893"/>
            <a:ext cx="457200" cy="964598"/>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TextBox 38"/>
          <p:cNvSpPr txBox="1"/>
          <p:nvPr/>
        </p:nvSpPr>
        <p:spPr>
          <a:xfrm>
            <a:off x="5243245" y="948253"/>
            <a:ext cx="1752403" cy="769441"/>
          </a:xfrm>
          <a:prstGeom prst="rect">
            <a:avLst/>
          </a:prstGeom>
          <a:noFill/>
        </p:spPr>
        <p:txBody>
          <a:bodyPr wrap="none" rtlCol="0">
            <a:spAutoFit/>
          </a:bodyPr>
          <a:lstStyle/>
          <a:p>
            <a:r>
              <a:rPr lang="en-US" sz="4400" dirty="0" smtClean="0">
                <a:latin typeface="Arial Narrow" panose="020B0606020202030204" pitchFamily="34" charset="0"/>
              </a:rPr>
              <a:t>TRACK</a:t>
            </a:r>
            <a:endParaRPr lang="en-US" sz="4400" dirty="0">
              <a:latin typeface="Arial Narrow" panose="020B0606020202030204" pitchFamily="34" charset="0"/>
            </a:endParaRPr>
          </a:p>
        </p:txBody>
      </p:sp>
      <p:sp>
        <p:nvSpPr>
          <p:cNvPr id="40" name="Oval 39"/>
          <p:cNvSpPr/>
          <p:nvPr/>
        </p:nvSpPr>
        <p:spPr>
          <a:xfrm>
            <a:off x="11026499" y="15130772"/>
            <a:ext cx="619433" cy="530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1130260" y="15211577"/>
            <a:ext cx="2050473" cy="369332"/>
          </a:xfrm>
          <a:prstGeom prst="rect">
            <a:avLst/>
          </a:prstGeom>
          <a:noFill/>
        </p:spPr>
        <p:txBody>
          <a:bodyPr wrap="square" rtlCol="0">
            <a:spAutoFit/>
          </a:bodyPr>
          <a:lstStyle/>
          <a:p>
            <a:r>
              <a:rPr lang="en-US" dirty="0" smtClean="0"/>
              <a:t>11</a:t>
            </a:r>
            <a:endParaRPr lang="en-US" dirty="0"/>
          </a:p>
        </p:txBody>
      </p:sp>
    </p:spTree>
    <p:extLst>
      <p:ext uri="{BB962C8B-B14F-4D97-AF65-F5344CB8AC3E}">
        <p14:creationId xmlns:p14="http://schemas.microsoft.com/office/powerpoint/2010/main" val="7224812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444168" y="851878"/>
            <a:ext cx="11394830" cy="15404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dirty="0">
              <a:latin typeface="Agency FB" panose="020B0503020202020204" pitchFamily="34" charset="0"/>
            </a:endParaRPr>
          </a:p>
          <a:p>
            <a:endParaRPr lang="en-US" dirty="0">
              <a:latin typeface="Agency FB" panose="020B0503020202020204" pitchFamily="34" charset="0"/>
            </a:endParaRPr>
          </a:p>
        </p:txBody>
      </p:sp>
      <p:sp>
        <p:nvSpPr>
          <p:cNvPr id="2" name="Rectangle 1"/>
          <p:cNvSpPr/>
          <p:nvPr/>
        </p:nvSpPr>
        <p:spPr>
          <a:xfrm>
            <a:off x="14214" y="1454839"/>
            <a:ext cx="12192000" cy="1200329"/>
          </a:xfrm>
          <a:prstGeom prst="rect">
            <a:avLst/>
          </a:prstGeom>
        </p:spPr>
        <p:txBody>
          <a:bodyPr wrap="square">
            <a:spAutoFit/>
          </a:bodyPr>
          <a:lstStyle/>
          <a:p>
            <a:pPr algn="ctr"/>
            <a:r>
              <a:rPr lang="en-US" sz="7200" dirty="0">
                <a:latin typeface="Times New Roman" panose="02020603050405020304" pitchFamily="18" charset="0"/>
                <a:cs typeface="Times New Roman" panose="02020603050405020304" pitchFamily="18" charset="0"/>
              </a:rPr>
              <a:t>CIRCUIT DIAGRAM</a:t>
            </a:r>
          </a:p>
        </p:txBody>
      </p:sp>
      <p:sp>
        <p:nvSpPr>
          <p:cNvPr id="4" name="Rectangle 3"/>
          <p:cNvSpPr/>
          <p:nvPr/>
        </p:nvSpPr>
        <p:spPr>
          <a:xfrm>
            <a:off x="4770120" y="5456361"/>
            <a:ext cx="2651760" cy="5669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8632287" y="7559481"/>
            <a:ext cx="1950720" cy="146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608993" y="7559481"/>
            <a:ext cx="1950720" cy="146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922520" y="5525477"/>
            <a:ext cx="579120" cy="5509200"/>
          </a:xfrm>
          <a:prstGeom prst="rect">
            <a:avLst/>
          </a:prstGeom>
          <a:noFill/>
        </p:spPr>
        <p:txBody>
          <a:bodyPr wrap="square" rtlCol="0">
            <a:spAutoFit/>
          </a:bodyPr>
          <a:lstStyle/>
          <a:p>
            <a:r>
              <a:rPr lang="en-US" sz="4400" dirty="0" smtClean="0">
                <a:latin typeface="Agency FB" panose="020B0503020202020204" pitchFamily="34" charset="0"/>
              </a:rPr>
              <a:t> 1</a:t>
            </a:r>
          </a:p>
          <a:p>
            <a:r>
              <a:rPr lang="en-US" sz="4400" dirty="0" smtClean="0">
                <a:latin typeface="Agency FB" panose="020B0503020202020204" pitchFamily="34" charset="0"/>
              </a:rPr>
              <a:t>2</a:t>
            </a:r>
          </a:p>
          <a:p>
            <a:r>
              <a:rPr lang="en-US" sz="4400" dirty="0" smtClean="0">
                <a:latin typeface="Agency FB" panose="020B0503020202020204" pitchFamily="34" charset="0"/>
              </a:rPr>
              <a:t>3</a:t>
            </a:r>
          </a:p>
          <a:p>
            <a:r>
              <a:rPr lang="en-US" sz="4400" dirty="0" smtClean="0">
                <a:latin typeface="Agency FB" panose="020B0503020202020204" pitchFamily="34" charset="0"/>
              </a:rPr>
              <a:t>4</a:t>
            </a:r>
          </a:p>
          <a:p>
            <a:r>
              <a:rPr lang="en-US" sz="4400" dirty="0" smtClean="0">
                <a:latin typeface="Agency FB" panose="020B0503020202020204" pitchFamily="34" charset="0"/>
              </a:rPr>
              <a:t>5</a:t>
            </a:r>
          </a:p>
          <a:p>
            <a:r>
              <a:rPr lang="en-US" sz="4400" dirty="0" smtClean="0">
                <a:latin typeface="Agency FB" panose="020B0503020202020204" pitchFamily="34" charset="0"/>
              </a:rPr>
              <a:t>6</a:t>
            </a:r>
          </a:p>
          <a:p>
            <a:r>
              <a:rPr lang="en-US" sz="4400" dirty="0" smtClean="0">
                <a:latin typeface="Agency FB" panose="020B0503020202020204" pitchFamily="34" charset="0"/>
              </a:rPr>
              <a:t>7</a:t>
            </a:r>
          </a:p>
          <a:p>
            <a:r>
              <a:rPr lang="en-US" sz="4400" dirty="0">
                <a:latin typeface="Agency FB" panose="020B0503020202020204" pitchFamily="34" charset="0"/>
              </a:rPr>
              <a:t>8</a:t>
            </a:r>
            <a:endParaRPr lang="en-US" sz="4400" dirty="0" smtClean="0">
              <a:latin typeface="Agency FB" panose="020B0503020202020204" pitchFamily="34" charset="0"/>
            </a:endParaRPr>
          </a:p>
        </p:txBody>
      </p:sp>
      <p:sp>
        <p:nvSpPr>
          <p:cNvPr id="8" name="TextBox 7"/>
          <p:cNvSpPr txBox="1"/>
          <p:nvPr/>
        </p:nvSpPr>
        <p:spPr>
          <a:xfrm>
            <a:off x="6773007" y="5517762"/>
            <a:ext cx="545342" cy="5509200"/>
          </a:xfrm>
          <a:prstGeom prst="rect">
            <a:avLst/>
          </a:prstGeom>
          <a:noFill/>
        </p:spPr>
        <p:txBody>
          <a:bodyPr wrap="none" rtlCol="0">
            <a:spAutoFit/>
          </a:bodyPr>
          <a:lstStyle/>
          <a:p>
            <a:r>
              <a:rPr lang="en-US" sz="4400" dirty="0" smtClean="0">
                <a:latin typeface="Agency FB" panose="020B0503020202020204" pitchFamily="34" charset="0"/>
              </a:rPr>
              <a:t>16</a:t>
            </a:r>
          </a:p>
          <a:p>
            <a:r>
              <a:rPr lang="en-US" sz="4400" dirty="0" smtClean="0">
                <a:latin typeface="Agency FB" panose="020B0503020202020204" pitchFamily="34" charset="0"/>
              </a:rPr>
              <a:t>15</a:t>
            </a:r>
          </a:p>
          <a:p>
            <a:r>
              <a:rPr lang="en-US" sz="4400" dirty="0" smtClean="0">
                <a:latin typeface="Agency FB" panose="020B0503020202020204" pitchFamily="34" charset="0"/>
              </a:rPr>
              <a:t>14</a:t>
            </a:r>
          </a:p>
          <a:p>
            <a:r>
              <a:rPr lang="en-US" sz="4400" dirty="0" smtClean="0">
                <a:latin typeface="Agency FB" panose="020B0503020202020204" pitchFamily="34" charset="0"/>
              </a:rPr>
              <a:t>13</a:t>
            </a:r>
          </a:p>
          <a:p>
            <a:r>
              <a:rPr lang="en-US" sz="4400" dirty="0" smtClean="0">
                <a:latin typeface="Agency FB" panose="020B0503020202020204" pitchFamily="34" charset="0"/>
              </a:rPr>
              <a:t>12</a:t>
            </a:r>
          </a:p>
          <a:p>
            <a:r>
              <a:rPr lang="en-US" sz="4400" dirty="0" smtClean="0">
                <a:latin typeface="Agency FB" panose="020B0503020202020204" pitchFamily="34" charset="0"/>
              </a:rPr>
              <a:t>11</a:t>
            </a:r>
          </a:p>
          <a:p>
            <a:r>
              <a:rPr lang="en-US" sz="4400" dirty="0" smtClean="0">
                <a:latin typeface="Agency FB" panose="020B0503020202020204" pitchFamily="34" charset="0"/>
              </a:rPr>
              <a:t>10</a:t>
            </a:r>
          </a:p>
          <a:p>
            <a:r>
              <a:rPr lang="en-US" sz="4400" dirty="0">
                <a:latin typeface="Agency FB" panose="020B0503020202020204" pitchFamily="34" charset="0"/>
              </a:rPr>
              <a:t>9</a:t>
            </a:r>
          </a:p>
        </p:txBody>
      </p:sp>
      <p:cxnSp>
        <p:nvCxnSpPr>
          <p:cNvPr id="10" name="Straight Connector 9"/>
          <p:cNvCxnSpPr/>
          <p:nvPr/>
        </p:nvCxnSpPr>
        <p:spPr>
          <a:xfrm flipH="1">
            <a:off x="4279238" y="7983415"/>
            <a:ext cx="49088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a:off x="4279238" y="8581292"/>
            <a:ext cx="49088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4279238" y="7963875"/>
            <a:ext cx="0" cy="640863"/>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flipH="1">
            <a:off x="7418488" y="7983415"/>
            <a:ext cx="49088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flipH="1">
            <a:off x="7418798" y="8568273"/>
            <a:ext cx="49088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flipH="1" flipV="1">
            <a:off x="7891581" y="7963876"/>
            <a:ext cx="10673" cy="615071"/>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flipH="1">
            <a:off x="4279238" y="5917050"/>
            <a:ext cx="49088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flipV="1">
            <a:off x="4279238" y="5257800"/>
            <a:ext cx="0" cy="659250"/>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flipV="1">
            <a:off x="7891581" y="5257800"/>
            <a:ext cx="0" cy="659250"/>
          </a:xfrm>
          <a:prstGeom prst="line">
            <a:avLst/>
          </a:prstGeom>
          <a:ln w="38100"/>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flipH="1">
            <a:off x="7419188" y="5917050"/>
            <a:ext cx="49088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flipH="1">
            <a:off x="4279238" y="5257800"/>
            <a:ext cx="363013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flipH="1" flipV="1">
            <a:off x="4261449" y="11249853"/>
            <a:ext cx="3640805" cy="10509"/>
          </a:xfrm>
          <a:prstGeom prst="line">
            <a:avLst/>
          </a:prstGeom>
          <a:ln w="38100"/>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flipV="1">
            <a:off x="4274325" y="10601112"/>
            <a:ext cx="0" cy="659250"/>
          </a:xfrm>
          <a:prstGeom prst="line">
            <a:avLst/>
          </a:prstGeom>
          <a:ln w="38100"/>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flipV="1">
            <a:off x="7891581" y="10601112"/>
            <a:ext cx="0" cy="659250"/>
          </a:xfrm>
          <a:prstGeom prst="line">
            <a:avLst/>
          </a:prstGeom>
          <a:ln w="38100"/>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flipH="1">
            <a:off x="4274325" y="10601112"/>
            <a:ext cx="49088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flipH="1">
            <a:off x="7416882" y="10601112"/>
            <a:ext cx="490882" cy="0"/>
          </a:xfrm>
          <a:prstGeom prst="line">
            <a:avLst/>
          </a:prstGeom>
          <a:ln w="38100"/>
        </p:spPr>
        <p:style>
          <a:lnRef idx="1">
            <a:schemeClr val="dk1"/>
          </a:lnRef>
          <a:fillRef idx="0">
            <a:schemeClr val="dk1"/>
          </a:fillRef>
          <a:effectRef idx="0">
            <a:schemeClr val="dk1"/>
          </a:effectRef>
          <a:fontRef idx="minor">
            <a:schemeClr val="tx1"/>
          </a:fontRef>
        </p:style>
      </p:cxnSp>
      <p:sp>
        <p:nvSpPr>
          <p:cNvPr id="52" name="TextBox 51"/>
          <p:cNvSpPr txBox="1"/>
          <p:nvPr/>
        </p:nvSpPr>
        <p:spPr>
          <a:xfrm>
            <a:off x="1579416" y="7309429"/>
            <a:ext cx="1995055" cy="1938992"/>
          </a:xfrm>
          <a:prstGeom prst="rect">
            <a:avLst/>
          </a:prstGeom>
          <a:noFill/>
        </p:spPr>
        <p:txBody>
          <a:bodyPr wrap="square" rtlCol="0">
            <a:spAutoFit/>
          </a:bodyPr>
          <a:lstStyle/>
          <a:p>
            <a:pPr algn="ctr"/>
            <a:r>
              <a:rPr lang="en-US" sz="6000" dirty="0">
                <a:latin typeface="Agency FB" panose="020B0503020202020204" pitchFamily="34" charset="0"/>
              </a:rPr>
              <a:t>+</a:t>
            </a:r>
          </a:p>
          <a:p>
            <a:pPr algn="ctr"/>
            <a:r>
              <a:rPr lang="en-US" sz="6000" dirty="0">
                <a:latin typeface="Agency FB" panose="020B0503020202020204" pitchFamily="34" charset="0"/>
              </a:rPr>
              <a:t>-</a:t>
            </a:r>
          </a:p>
        </p:txBody>
      </p:sp>
      <p:sp>
        <p:nvSpPr>
          <p:cNvPr id="53" name="Rectangle 52"/>
          <p:cNvSpPr/>
          <p:nvPr/>
        </p:nvSpPr>
        <p:spPr>
          <a:xfrm>
            <a:off x="6559648" y="7321505"/>
            <a:ext cx="6096000" cy="1938992"/>
          </a:xfrm>
          <a:prstGeom prst="rect">
            <a:avLst/>
          </a:prstGeom>
        </p:spPr>
        <p:txBody>
          <a:bodyPr>
            <a:spAutoFit/>
          </a:bodyPr>
          <a:lstStyle/>
          <a:p>
            <a:pPr algn="ctr"/>
            <a:r>
              <a:rPr lang="en-US" sz="6000" dirty="0">
                <a:latin typeface="Agency FB" panose="020B0503020202020204" pitchFamily="34" charset="0"/>
              </a:rPr>
              <a:t>+</a:t>
            </a:r>
          </a:p>
          <a:p>
            <a:pPr algn="ctr"/>
            <a:r>
              <a:rPr lang="en-US" sz="6000" dirty="0">
                <a:latin typeface="Agency FB" panose="020B0503020202020204" pitchFamily="34" charset="0"/>
              </a:rPr>
              <a:t>-</a:t>
            </a:r>
          </a:p>
        </p:txBody>
      </p:sp>
      <p:cxnSp>
        <p:nvCxnSpPr>
          <p:cNvPr id="54" name="Straight Connector 53"/>
          <p:cNvCxnSpPr/>
          <p:nvPr/>
        </p:nvCxnSpPr>
        <p:spPr>
          <a:xfrm flipH="1">
            <a:off x="2635187" y="7328479"/>
            <a:ext cx="2130020" cy="250052"/>
          </a:xfrm>
          <a:prstGeom prst="line">
            <a:avLst/>
          </a:prstGeom>
          <a:ln w="38100"/>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H="1" flipV="1">
            <a:off x="7416882" y="6591300"/>
            <a:ext cx="2190765" cy="968181"/>
          </a:xfrm>
          <a:prstGeom prst="line">
            <a:avLst/>
          </a:prstGeom>
          <a:ln w="38100"/>
        </p:spPr>
        <p:style>
          <a:lnRef idx="1">
            <a:schemeClr val="dk1"/>
          </a:lnRef>
          <a:fillRef idx="0">
            <a:schemeClr val="dk1"/>
          </a:fillRef>
          <a:effectRef idx="0">
            <a:schemeClr val="dk1"/>
          </a:effectRef>
          <a:fontRef idx="minor">
            <a:schemeClr val="tx1"/>
          </a:fontRef>
        </p:style>
      </p:cxnSp>
      <p:sp>
        <p:nvSpPr>
          <p:cNvPr id="60" name="Rectangle 59"/>
          <p:cNvSpPr/>
          <p:nvPr/>
        </p:nvSpPr>
        <p:spPr>
          <a:xfrm>
            <a:off x="1912474" y="3291520"/>
            <a:ext cx="1343757" cy="18107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1905064" y="3966050"/>
            <a:ext cx="1343757" cy="461665"/>
          </a:xfrm>
          <a:prstGeom prst="rect">
            <a:avLst/>
          </a:prstGeom>
          <a:noFill/>
        </p:spPr>
        <p:txBody>
          <a:bodyPr wrap="square" rtlCol="0">
            <a:spAutoFit/>
          </a:bodyPr>
          <a:lstStyle/>
          <a:p>
            <a:pPr algn="ctr"/>
            <a:r>
              <a:rPr lang="en-US" sz="2400" dirty="0">
                <a:latin typeface="Agency FB" panose="020B0503020202020204" pitchFamily="34" charset="0"/>
              </a:rPr>
              <a:t>IR SENSOR</a:t>
            </a:r>
          </a:p>
        </p:txBody>
      </p:sp>
      <p:sp>
        <p:nvSpPr>
          <p:cNvPr id="62" name="Rectangle 61"/>
          <p:cNvSpPr/>
          <p:nvPr/>
        </p:nvSpPr>
        <p:spPr>
          <a:xfrm>
            <a:off x="8632287" y="3291520"/>
            <a:ext cx="1343757" cy="18107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8632287" y="3971269"/>
            <a:ext cx="1343757" cy="461665"/>
          </a:xfrm>
          <a:prstGeom prst="rect">
            <a:avLst/>
          </a:prstGeom>
          <a:noFill/>
        </p:spPr>
        <p:txBody>
          <a:bodyPr wrap="square" rtlCol="0">
            <a:spAutoFit/>
          </a:bodyPr>
          <a:lstStyle/>
          <a:p>
            <a:pPr algn="ctr"/>
            <a:r>
              <a:rPr lang="en-US" sz="2400" dirty="0" smtClean="0">
                <a:latin typeface="Agency FB" panose="020B0503020202020204" pitchFamily="34" charset="0"/>
              </a:rPr>
              <a:t>IR SENSOR</a:t>
            </a:r>
            <a:endParaRPr lang="en-US" sz="2400" dirty="0">
              <a:latin typeface="Agency FB" panose="020B0503020202020204" pitchFamily="34" charset="0"/>
            </a:endParaRPr>
          </a:p>
        </p:txBody>
      </p:sp>
      <p:cxnSp>
        <p:nvCxnSpPr>
          <p:cNvPr id="66" name="Straight Connector 65"/>
          <p:cNvCxnSpPr/>
          <p:nvPr/>
        </p:nvCxnSpPr>
        <p:spPr>
          <a:xfrm flipV="1">
            <a:off x="2576942" y="5103761"/>
            <a:ext cx="0" cy="1083564"/>
          </a:xfrm>
          <a:prstGeom prst="line">
            <a:avLst/>
          </a:prstGeom>
          <a:ln w="38100"/>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a:xfrm flipH="1" flipV="1">
            <a:off x="2865165" y="5113822"/>
            <a:ext cx="1899611" cy="1487831"/>
          </a:xfrm>
          <a:prstGeom prst="line">
            <a:avLst/>
          </a:prstGeom>
          <a:ln w="38100"/>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flipH="1">
            <a:off x="7416883" y="5114611"/>
            <a:ext cx="1556295" cy="2143054"/>
          </a:xfrm>
          <a:prstGeom prst="line">
            <a:avLst/>
          </a:prstGeom>
          <a:ln w="38100"/>
        </p:spPr>
        <p:style>
          <a:lnRef idx="1">
            <a:schemeClr val="dk1"/>
          </a:lnRef>
          <a:fillRef idx="0">
            <a:schemeClr val="dk1"/>
          </a:fillRef>
          <a:effectRef idx="0">
            <a:schemeClr val="dk1"/>
          </a:effectRef>
          <a:fontRef idx="minor">
            <a:schemeClr val="tx1"/>
          </a:fontRef>
        </p:style>
      </p:cxnSp>
      <p:sp>
        <p:nvSpPr>
          <p:cNvPr id="72" name="Snip Same Side Corner Rectangle 71"/>
          <p:cNvSpPr/>
          <p:nvPr/>
        </p:nvSpPr>
        <p:spPr>
          <a:xfrm>
            <a:off x="5129952" y="12585884"/>
            <a:ext cx="1928703" cy="1651820"/>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5089621" y="13164356"/>
            <a:ext cx="1928703" cy="646331"/>
          </a:xfrm>
          <a:prstGeom prst="rect">
            <a:avLst/>
          </a:prstGeom>
          <a:noFill/>
        </p:spPr>
        <p:txBody>
          <a:bodyPr wrap="square" rtlCol="0">
            <a:spAutoFit/>
          </a:bodyPr>
          <a:lstStyle/>
          <a:p>
            <a:pPr algn="ctr"/>
            <a:r>
              <a:rPr lang="en-US" sz="3600" dirty="0" smtClean="0">
                <a:latin typeface="Agency FB" panose="020B0503020202020204" pitchFamily="34" charset="0"/>
              </a:rPr>
              <a:t>IC7805</a:t>
            </a:r>
            <a:endParaRPr lang="en-US" sz="3600" dirty="0">
              <a:latin typeface="Agency FB" panose="020B0503020202020204" pitchFamily="34" charset="0"/>
            </a:endParaRPr>
          </a:p>
        </p:txBody>
      </p:sp>
      <p:cxnSp>
        <p:nvCxnSpPr>
          <p:cNvPr id="74" name="Straight Connector 73"/>
          <p:cNvCxnSpPr/>
          <p:nvPr/>
        </p:nvCxnSpPr>
        <p:spPr>
          <a:xfrm flipV="1">
            <a:off x="6598639" y="14243185"/>
            <a:ext cx="0" cy="659250"/>
          </a:xfrm>
          <a:prstGeom prst="line">
            <a:avLst/>
          </a:prstGeom>
          <a:ln w="38100"/>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a:xfrm flipV="1">
            <a:off x="6078953" y="14245115"/>
            <a:ext cx="0" cy="659250"/>
          </a:xfrm>
          <a:prstGeom prst="line">
            <a:avLst/>
          </a:prstGeom>
          <a:ln w="38100"/>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a:xfrm flipV="1">
            <a:off x="5624631" y="14238718"/>
            <a:ext cx="0" cy="659250"/>
          </a:xfrm>
          <a:prstGeom prst="line">
            <a:avLst/>
          </a:prstGeom>
          <a:ln w="38100"/>
        </p:spPr>
        <p:style>
          <a:lnRef idx="1">
            <a:schemeClr val="dk1"/>
          </a:lnRef>
          <a:fillRef idx="0">
            <a:schemeClr val="dk1"/>
          </a:fillRef>
          <a:effectRef idx="0">
            <a:schemeClr val="dk1"/>
          </a:effectRef>
          <a:fontRef idx="minor">
            <a:schemeClr val="tx1"/>
          </a:fontRef>
        </p:style>
      </p:cxnSp>
      <p:cxnSp>
        <p:nvCxnSpPr>
          <p:cNvPr id="77" name="Straight Connector 76"/>
          <p:cNvCxnSpPr/>
          <p:nvPr/>
        </p:nvCxnSpPr>
        <p:spPr>
          <a:xfrm flipH="1">
            <a:off x="6593227" y="14883573"/>
            <a:ext cx="49088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8" name="Straight Connector 77"/>
          <p:cNvCxnSpPr/>
          <p:nvPr/>
        </p:nvCxnSpPr>
        <p:spPr>
          <a:xfrm flipH="1">
            <a:off x="5156109" y="14911614"/>
            <a:ext cx="49088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9" name="Straight Connector 78"/>
          <p:cNvCxnSpPr/>
          <p:nvPr/>
        </p:nvCxnSpPr>
        <p:spPr>
          <a:xfrm flipV="1">
            <a:off x="9268688" y="5105133"/>
            <a:ext cx="0" cy="1083564"/>
          </a:xfrm>
          <a:prstGeom prst="line">
            <a:avLst/>
          </a:prstGeom>
          <a:ln w="38100"/>
        </p:spPr>
        <p:style>
          <a:lnRef idx="1">
            <a:schemeClr val="dk1"/>
          </a:lnRef>
          <a:fillRef idx="0">
            <a:schemeClr val="dk1"/>
          </a:fillRef>
          <a:effectRef idx="0">
            <a:schemeClr val="dk1"/>
          </a:effectRef>
          <a:fontRef idx="minor">
            <a:schemeClr val="tx1"/>
          </a:fontRef>
        </p:style>
      </p:cxnSp>
      <p:sp>
        <p:nvSpPr>
          <p:cNvPr id="81" name="Arc 80"/>
          <p:cNvSpPr/>
          <p:nvPr/>
        </p:nvSpPr>
        <p:spPr>
          <a:xfrm>
            <a:off x="9943170" y="6995286"/>
            <a:ext cx="1348740" cy="3318042"/>
          </a:xfrm>
          <a:prstGeom prst="arc">
            <a:avLst>
              <a:gd name="adj1" fmla="val 16200000"/>
              <a:gd name="adj2" fmla="val 559511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2" name="Arc 81"/>
          <p:cNvSpPr/>
          <p:nvPr/>
        </p:nvSpPr>
        <p:spPr>
          <a:xfrm rot="10956297">
            <a:off x="982050" y="6964805"/>
            <a:ext cx="1348740" cy="3319587"/>
          </a:xfrm>
          <a:prstGeom prst="arc">
            <a:avLst>
              <a:gd name="adj1" fmla="val 16200000"/>
              <a:gd name="adj2" fmla="val 559511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83" name="Straight Connector 82"/>
          <p:cNvCxnSpPr>
            <a:endCxn id="82" idx="2"/>
          </p:cNvCxnSpPr>
          <p:nvPr/>
        </p:nvCxnSpPr>
        <p:spPr>
          <a:xfrm flipH="1">
            <a:off x="1824431" y="5123161"/>
            <a:ext cx="420277" cy="1863583"/>
          </a:xfrm>
          <a:prstGeom prst="line">
            <a:avLst/>
          </a:prstGeom>
          <a:ln w="38100"/>
        </p:spPr>
        <p:style>
          <a:lnRef idx="1">
            <a:schemeClr val="dk1"/>
          </a:lnRef>
          <a:fillRef idx="0">
            <a:schemeClr val="dk1"/>
          </a:fillRef>
          <a:effectRef idx="0">
            <a:schemeClr val="dk1"/>
          </a:effectRef>
          <a:fontRef idx="minor">
            <a:schemeClr val="tx1"/>
          </a:fontRef>
        </p:style>
      </p:cxnSp>
      <p:cxnSp>
        <p:nvCxnSpPr>
          <p:cNvPr id="86" name="Straight Connector 85"/>
          <p:cNvCxnSpPr>
            <a:stCxn id="81" idx="0"/>
          </p:cNvCxnSpPr>
          <p:nvPr/>
        </p:nvCxnSpPr>
        <p:spPr>
          <a:xfrm flipH="1" flipV="1">
            <a:off x="9636024" y="5130956"/>
            <a:ext cx="981516" cy="1864330"/>
          </a:xfrm>
          <a:prstGeom prst="line">
            <a:avLst/>
          </a:prstGeom>
          <a:ln w="38100"/>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flipH="1" flipV="1">
            <a:off x="1526451" y="10253385"/>
            <a:ext cx="2747874" cy="4877387"/>
          </a:xfrm>
          <a:prstGeom prst="line">
            <a:avLst/>
          </a:prstGeom>
          <a:ln w="38100"/>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a:xfrm flipH="1">
            <a:off x="7077205" y="10313327"/>
            <a:ext cx="3480822" cy="4567594"/>
          </a:xfrm>
          <a:prstGeom prst="line">
            <a:avLst/>
          </a:prstGeom>
          <a:ln w="38100"/>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flipH="1">
            <a:off x="9636024" y="9021356"/>
            <a:ext cx="25704" cy="5200899"/>
          </a:xfrm>
          <a:prstGeom prst="line">
            <a:avLst/>
          </a:prstGeom>
          <a:ln w="38100"/>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flipH="1">
            <a:off x="2502718" y="9032908"/>
            <a:ext cx="25704" cy="5200899"/>
          </a:xfrm>
          <a:prstGeom prst="line">
            <a:avLst/>
          </a:prstGeom>
          <a:ln w="38100"/>
        </p:spPr>
        <p:style>
          <a:lnRef idx="1">
            <a:schemeClr val="dk1"/>
          </a:lnRef>
          <a:fillRef idx="0">
            <a:schemeClr val="dk1"/>
          </a:fillRef>
          <a:effectRef idx="0">
            <a:schemeClr val="dk1"/>
          </a:effectRef>
          <a:fontRef idx="minor">
            <a:schemeClr val="tx1"/>
          </a:fontRef>
        </p:style>
      </p:cxnSp>
      <p:sp>
        <p:nvSpPr>
          <p:cNvPr id="100" name="TextBox 99"/>
          <p:cNvSpPr txBox="1"/>
          <p:nvPr/>
        </p:nvSpPr>
        <p:spPr>
          <a:xfrm>
            <a:off x="9415094" y="14179496"/>
            <a:ext cx="6599583" cy="400110"/>
          </a:xfrm>
          <a:prstGeom prst="rect">
            <a:avLst/>
          </a:prstGeom>
          <a:noFill/>
        </p:spPr>
        <p:txBody>
          <a:bodyPr wrap="square" rtlCol="0">
            <a:spAutoFit/>
          </a:bodyPr>
          <a:lstStyle/>
          <a:p>
            <a:r>
              <a:rPr lang="en-US" sz="2000" dirty="0">
                <a:latin typeface="Agency FB" panose="020B0503020202020204" pitchFamily="34" charset="0"/>
              </a:rPr>
              <a:t>GND</a:t>
            </a:r>
          </a:p>
        </p:txBody>
      </p:sp>
      <p:sp>
        <p:nvSpPr>
          <p:cNvPr id="101" name="TextBox 100"/>
          <p:cNvSpPr txBox="1"/>
          <p:nvPr/>
        </p:nvSpPr>
        <p:spPr>
          <a:xfrm>
            <a:off x="2234731" y="14181425"/>
            <a:ext cx="2449894" cy="400110"/>
          </a:xfrm>
          <a:prstGeom prst="rect">
            <a:avLst/>
          </a:prstGeom>
          <a:noFill/>
        </p:spPr>
        <p:txBody>
          <a:bodyPr wrap="square" rtlCol="0">
            <a:spAutoFit/>
          </a:bodyPr>
          <a:lstStyle/>
          <a:p>
            <a:r>
              <a:rPr lang="en-US" sz="2000" dirty="0" smtClean="0">
                <a:latin typeface="Agency FB" panose="020B0503020202020204" pitchFamily="34" charset="0"/>
              </a:rPr>
              <a:t>GND</a:t>
            </a:r>
            <a:endParaRPr lang="en-US" sz="2000" dirty="0">
              <a:latin typeface="Agency FB" panose="020B0503020202020204" pitchFamily="34" charset="0"/>
            </a:endParaRPr>
          </a:p>
        </p:txBody>
      </p:sp>
      <p:sp>
        <p:nvSpPr>
          <p:cNvPr id="102" name="TextBox 101"/>
          <p:cNvSpPr txBox="1"/>
          <p:nvPr/>
        </p:nvSpPr>
        <p:spPr>
          <a:xfrm>
            <a:off x="2261960" y="6177374"/>
            <a:ext cx="1985554" cy="369332"/>
          </a:xfrm>
          <a:prstGeom prst="rect">
            <a:avLst/>
          </a:prstGeom>
          <a:noFill/>
        </p:spPr>
        <p:txBody>
          <a:bodyPr wrap="square" rtlCol="0">
            <a:spAutoFit/>
          </a:bodyPr>
          <a:lstStyle/>
          <a:p>
            <a:r>
              <a:rPr lang="en-US" dirty="0"/>
              <a:t>GND</a:t>
            </a:r>
          </a:p>
        </p:txBody>
      </p:sp>
      <p:sp>
        <p:nvSpPr>
          <p:cNvPr id="103" name="TextBox 102"/>
          <p:cNvSpPr txBox="1"/>
          <p:nvPr/>
        </p:nvSpPr>
        <p:spPr>
          <a:xfrm>
            <a:off x="8973178" y="6255069"/>
            <a:ext cx="2142308" cy="369332"/>
          </a:xfrm>
          <a:prstGeom prst="rect">
            <a:avLst/>
          </a:prstGeom>
          <a:noFill/>
        </p:spPr>
        <p:txBody>
          <a:bodyPr wrap="square" rtlCol="0">
            <a:spAutoFit/>
          </a:bodyPr>
          <a:lstStyle/>
          <a:p>
            <a:r>
              <a:rPr lang="en-US" dirty="0" smtClean="0"/>
              <a:t>GND</a:t>
            </a:r>
            <a:endParaRPr lang="en-US" dirty="0"/>
          </a:p>
        </p:txBody>
      </p:sp>
      <p:cxnSp>
        <p:nvCxnSpPr>
          <p:cNvPr id="104" name="Straight Connector 103"/>
          <p:cNvCxnSpPr/>
          <p:nvPr/>
        </p:nvCxnSpPr>
        <p:spPr>
          <a:xfrm flipH="1">
            <a:off x="3870027" y="8586439"/>
            <a:ext cx="412041" cy="5733588"/>
          </a:xfrm>
          <a:prstGeom prst="line">
            <a:avLst/>
          </a:prstGeom>
          <a:ln w="38100"/>
        </p:spPr>
        <p:style>
          <a:lnRef idx="1">
            <a:schemeClr val="dk1"/>
          </a:lnRef>
          <a:fillRef idx="0">
            <a:schemeClr val="dk1"/>
          </a:fillRef>
          <a:effectRef idx="0">
            <a:schemeClr val="dk1"/>
          </a:effectRef>
          <a:fontRef idx="minor">
            <a:schemeClr val="tx1"/>
          </a:fontRef>
        </p:style>
      </p:cxnSp>
      <p:cxnSp>
        <p:nvCxnSpPr>
          <p:cNvPr id="106" name="Straight Connector 105"/>
          <p:cNvCxnSpPr/>
          <p:nvPr/>
        </p:nvCxnSpPr>
        <p:spPr>
          <a:xfrm>
            <a:off x="7915130" y="8578947"/>
            <a:ext cx="345022" cy="6090319"/>
          </a:xfrm>
          <a:prstGeom prst="line">
            <a:avLst/>
          </a:prstGeom>
          <a:ln w="38100"/>
        </p:spPr>
        <p:style>
          <a:lnRef idx="1">
            <a:schemeClr val="dk1"/>
          </a:lnRef>
          <a:fillRef idx="0">
            <a:schemeClr val="dk1"/>
          </a:fillRef>
          <a:effectRef idx="0">
            <a:schemeClr val="dk1"/>
          </a:effectRef>
          <a:fontRef idx="minor">
            <a:schemeClr val="tx1"/>
          </a:fontRef>
        </p:style>
      </p:cxnSp>
      <p:sp>
        <p:nvSpPr>
          <p:cNvPr id="107" name="TextBox 106"/>
          <p:cNvSpPr txBox="1"/>
          <p:nvPr/>
        </p:nvSpPr>
        <p:spPr>
          <a:xfrm>
            <a:off x="3464830" y="14483066"/>
            <a:ext cx="1852246" cy="400110"/>
          </a:xfrm>
          <a:prstGeom prst="rect">
            <a:avLst/>
          </a:prstGeom>
          <a:noFill/>
        </p:spPr>
        <p:txBody>
          <a:bodyPr wrap="square" rtlCol="0">
            <a:spAutoFit/>
          </a:bodyPr>
          <a:lstStyle/>
          <a:p>
            <a:r>
              <a:rPr lang="en-US" sz="2000" dirty="0" smtClean="0">
                <a:latin typeface="Agency FB" panose="020B0503020202020204" pitchFamily="34" charset="0"/>
              </a:rPr>
              <a:t>GND</a:t>
            </a:r>
            <a:endParaRPr lang="en-US" sz="2000" dirty="0">
              <a:latin typeface="Agency FB" panose="020B0503020202020204" pitchFamily="34" charset="0"/>
            </a:endParaRPr>
          </a:p>
        </p:txBody>
      </p:sp>
      <p:sp>
        <p:nvSpPr>
          <p:cNvPr id="108" name="TextBox 107"/>
          <p:cNvSpPr txBox="1"/>
          <p:nvPr/>
        </p:nvSpPr>
        <p:spPr>
          <a:xfrm>
            <a:off x="8022736" y="14627995"/>
            <a:ext cx="2635279" cy="400110"/>
          </a:xfrm>
          <a:prstGeom prst="rect">
            <a:avLst/>
          </a:prstGeom>
          <a:noFill/>
        </p:spPr>
        <p:txBody>
          <a:bodyPr wrap="square" rtlCol="0">
            <a:spAutoFit/>
          </a:bodyPr>
          <a:lstStyle/>
          <a:p>
            <a:r>
              <a:rPr lang="en-US" sz="2000" dirty="0" smtClean="0">
                <a:latin typeface="Agency FB" panose="020B0503020202020204" pitchFamily="34" charset="0"/>
              </a:rPr>
              <a:t>GND</a:t>
            </a:r>
            <a:endParaRPr lang="en-US" sz="2000" dirty="0">
              <a:latin typeface="Agency FB" panose="020B0503020202020204" pitchFamily="34" charset="0"/>
            </a:endParaRPr>
          </a:p>
        </p:txBody>
      </p:sp>
      <p:sp>
        <p:nvSpPr>
          <p:cNvPr id="110" name="TextBox 109"/>
          <p:cNvSpPr txBox="1"/>
          <p:nvPr/>
        </p:nvSpPr>
        <p:spPr>
          <a:xfrm>
            <a:off x="5775250" y="14869092"/>
            <a:ext cx="1599399" cy="372995"/>
          </a:xfrm>
          <a:prstGeom prst="rect">
            <a:avLst/>
          </a:prstGeom>
          <a:noFill/>
        </p:spPr>
        <p:txBody>
          <a:bodyPr wrap="square" rtlCol="0">
            <a:spAutoFit/>
          </a:bodyPr>
          <a:lstStyle/>
          <a:p>
            <a:r>
              <a:rPr lang="en-US" dirty="0" smtClean="0"/>
              <a:t>GND</a:t>
            </a:r>
            <a:endParaRPr lang="en-US" dirty="0"/>
          </a:p>
        </p:txBody>
      </p:sp>
      <p:sp>
        <p:nvSpPr>
          <p:cNvPr id="111" name="Oval 110"/>
          <p:cNvSpPr/>
          <p:nvPr/>
        </p:nvSpPr>
        <p:spPr>
          <a:xfrm>
            <a:off x="11026499" y="15130772"/>
            <a:ext cx="619433" cy="530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p:cNvSpPr txBox="1"/>
          <p:nvPr/>
        </p:nvSpPr>
        <p:spPr>
          <a:xfrm>
            <a:off x="11110697" y="15214300"/>
            <a:ext cx="825191" cy="369332"/>
          </a:xfrm>
          <a:prstGeom prst="rect">
            <a:avLst/>
          </a:prstGeom>
          <a:noFill/>
        </p:spPr>
        <p:txBody>
          <a:bodyPr wrap="square" rtlCol="0">
            <a:spAutoFit/>
          </a:bodyPr>
          <a:lstStyle/>
          <a:p>
            <a:r>
              <a:rPr lang="en-US" dirty="0" smtClean="0"/>
              <a:t>12</a:t>
            </a:r>
            <a:endParaRPr lang="en-US" dirty="0"/>
          </a:p>
        </p:txBody>
      </p:sp>
      <p:cxnSp>
        <p:nvCxnSpPr>
          <p:cNvPr id="64" name="Straight Connector 63"/>
          <p:cNvCxnSpPr/>
          <p:nvPr/>
        </p:nvCxnSpPr>
        <p:spPr>
          <a:xfrm flipH="1" flipV="1">
            <a:off x="4274325" y="15130097"/>
            <a:ext cx="2419924" cy="97290"/>
          </a:xfrm>
          <a:prstGeom prst="line">
            <a:avLst/>
          </a:prstGeom>
          <a:ln w="38100"/>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flipV="1">
            <a:off x="6694249" y="14856128"/>
            <a:ext cx="364406" cy="385283"/>
          </a:xfrm>
          <a:prstGeom prst="line">
            <a:avLst/>
          </a:prstGeom>
          <a:ln w="38100"/>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flipH="1" flipV="1">
            <a:off x="3155342" y="11761503"/>
            <a:ext cx="2011684" cy="3164243"/>
          </a:xfrm>
          <a:prstGeom prst="line">
            <a:avLst/>
          </a:prstGeom>
          <a:ln w="38100"/>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a:xfrm flipH="1">
            <a:off x="3160720" y="5896202"/>
            <a:ext cx="1142599" cy="5869181"/>
          </a:xfrm>
          <a:prstGeom prst="line">
            <a:avLst/>
          </a:prstGeom>
          <a:ln w="38100"/>
        </p:spPr>
        <p:style>
          <a:lnRef idx="1">
            <a:schemeClr val="dk1"/>
          </a:lnRef>
          <a:fillRef idx="0">
            <a:schemeClr val="dk1"/>
          </a:fillRef>
          <a:effectRef idx="0">
            <a:schemeClr val="dk1"/>
          </a:effectRef>
          <a:fontRef idx="minor">
            <a:schemeClr val="tx1"/>
          </a:fontRef>
        </p:style>
      </p:cxnSp>
      <p:cxnSp>
        <p:nvCxnSpPr>
          <p:cNvPr id="80" name="Straight Connector 79"/>
          <p:cNvCxnSpPr/>
          <p:nvPr/>
        </p:nvCxnSpPr>
        <p:spPr>
          <a:xfrm flipH="1">
            <a:off x="7034152" y="11284547"/>
            <a:ext cx="821103" cy="3589712"/>
          </a:xfrm>
          <a:prstGeom prst="line">
            <a:avLst/>
          </a:prstGeom>
          <a:ln w="38100"/>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5501640" y="13844502"/>
            <a:ext cx="1192609" cy="369332"/>
          </a:xfrm>
          <a:prstGeom prst="rect">
            <a:avLst/>
          </a:prstGeom>
          <a:noFill/>
        </p:spPr>
        <p:txBody>
          <a:bodyPr wrap="square" rtlCol="0">
            <a:spAutoFit/>
          </a:bodyPr>
          <a:lstStyle/>
          <a:p>
            <a:r>
              <a:rPr lang="en-US" dirty="0" smtClean="0"/>
              <a:t>1      2      3</a:t>
            </a:r>
            <a:endParaRPr lang="en-US" dirty="0"/>
          </a:p>
        </p:txBody>
      </p:sp>
    </p:spTree>
    <p:extLst>
      <p:ext uri="{BB962C8B-B14F-4D97-AF65-F5344CB8AC3E}">
        <p14:creationId xmlns:p14="http://schemas.microsoft.com/office/powerpoint/2010/main" val="23459554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98585" y="405019"/>
            <a:ext cx="11394830" cy="15404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 name="TextBox 1"/>
          <p:cNvSpPr txBox="1"/>
          <p:nvPr/>
        </p:nvSpPr>
        <p:spPr>
          <a:xfrm>
            <a:off x="398585" y="2080262"/>
            <a:ext cx="11394830" cy="1200329"/>
          </a:xfrm>
          <a:prstGeom prst="rect">
            <a:avLst/>
          </a:prstGeom>
          <a:noFill/>
        </p:spPr>
        <p:txBody>
          <a:bodyPr wrap="square" rtlCol="0">
            <a:spAutoFit/>
          </a:bodyPr>
          <a:lstStyle/>
          <a:p>
            <a:pPr algn="ctr"/>
            <a:r>
              <a:rPr lang="en-US" sz="7200" dirty="0">
                <a:latin typeface="Times New Roman" panose="02020603050405020304" pitchFamily="18" charset="0"/>
                <a:cs typeface="Times New Roman" panose="02020603050405020304" pitchFamily="18" charset="0"/>
              </a:rPr>
              <a:t>WORKING PRINCIPLE</a:t>
            </a:r>
          </a:p>
        </p:txBody>
      </p:sp>
      <p:sp>
        <p:nvSpPr>
          <p:cNvPr id="3" name="TextBox 2"/>
          <p:cNvSpPr txBox="1"/>
          <p:nvPr/>
        </p:nvSpPr>
        <p:spPr>
          <a:xfrm>
            <a:off x="1490872" y="4512367"/>
            <a:ext cx="9740347" cy="8494633"/>
          </a:xfrm>
          <a:prstGeom prst="rect">
            <a:avLst/>
          </a:prstGeom>
          <a:noFill/>
        </p:spPr>
        <p:txBody>
          <a:bodyPr wrap="square" rtlCol="0">
            <a:spAutoFit/>
          </a:bodyPr>
          <a:lstStyle/>
          <a:p>
            <a:pPr algn="just"/>
            <a:r>
              <a:rPr lang="en-US" sz="2800" dirty="0"/>
              <a:t>When a sensor is on the black line it reads 0 and when it is on the bright surface it reads 1.</a:t>
            </a:r>
          </a:p>
          <a:p>
            <a:pPr algn="ctr"/>
            <a:endParaRPr lang="en-US" dirty="0"/>
          </a:p>
          <a:p>
            <a:pPr marL="285750" indent="-285750">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LEFT  TURN </a:t>
            </a:r>
          </a:p>
          <a:p>
            <a:pPr algn="ctr"/>
            <a:endParaRPr lang="en-US" sz="2800" dirty="0"/>
          </a:p>
          <a:p>
            <a:pPr algn="just"/>
            <a:r>
              <a:rPr lang="en-US" sz="2800" dirty="0"/>
              <a:t>When left sensor senses the black line then the left motor stops while the right motor continue to move so that left turn takes place and robot returns on white side. </a:t>
            </a:r>
          </a:p>
          <a:p>
            <a:pPr marL="285750" indent="-285750" algn="ctr">
              <a:buFont typeface="Arial" panose="020B0604020202020204" pitchFamily="34" charset="0"/>
              <a:buChar char="•"/>
            </a:pPr>
            <a:endParaRPr lang="en-US" dirty="0"/>
          </a:p>
          <a:p>
            <a:pPr marL="285750" indent="-285750">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RIGHT TURN</a:t>
            </a:r>
          </a:p>
          <a:p>
            <a:pPr marL="285750" indent="-285750" algn="ctr">
              <a:buFont typeface="Arial" panose="020B0604020202020204" pitchFamily="34" charset="0"/>
              <a:buChar char="•"/>
            </a:pPr>
            <a:endParaRPr lang="en-US" sz="2800" dirty="0"/>
          </a:p>
          <a:p>
            <a:pPr algn="just"/>
            <a:r>
              <a:rPr lang="en-US" sz="2800" dirty="0"/>
              <a:t>When right sensor senses the black line then the right motor stops while the left motor continue to move so that right turn takes place and robot returns on white side. </a:t>
            </a:r>
          </a:p>
          <a:p>
            <a:pPr marL="285750" indent="-285750" algn="ctr">
              <a:buFont typeface="Arial" panose="020B0604020202020204" pitchFamily="34" charset="0"/>
              <a:buChar char="•"/>
            </a:pPr>
            <a:endParaRPr lang="en-US" sz="32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STOPPING</a:t>
            </a:r>
          </a:p>
          <a:p>
            <a:pPr marL="285750" indent="-285750" algn="ctr">
              <a:buFont typeface="Arial" panose="020B0604020202020204" pitchFamily="34" charset="0"/>
              <a:buChar char="•"/>
            </a:pPr>
            <a:endParaRPr lang="en-US" sz="2800" b="1" dirty="0">
              <a:latin typeface="Times New Roman" panose="02020603050405020304" pitchFamily="18" charset="0"/>
              <a:cs typeface="Times New Roman" panose="02020603050405020304" pitchFamily="18" charset="0"/>
            </a:endParaRPr>
          </a:p>
          <a:p>
            <a:pPr algn="just"/>
            <a:r>
              <a:rPr lang="en-US" sz="2800" dirty="0"/>
              <a:t>When both the sensors senses black light both the motor stops moving and the robot stops </a:t>
            </a:r>
          </a:p>
          <a:p>
            <a:pPr marL="285750" indent="-285750" algn="ctr">
              <a:buFont typeface="Arial" panose="020B0604020202020204" pitchFamily="34" charset="0"/>
              <a:buChar char="•"/>
            </a:pPr>
            <a:endParaRPr lang="en-US" dirty="0"/>
          </a:p>
        </p:txBody>
      </p:sp>
      <p:sp>
        <p:nvSpPr>
          <p:cNvPr id="5" name="Oval 4"/>
          <p:cNvSpPr/>
          <p:nvPr/>
        </p:nvSpPr>
        <p:spPr>
          <a:xfrm>
            <a:off x="11026499" y="15130772"/>
            <a:ext cx="619433" cy="530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142728" y="15223639"/>
            <a:ext cx="3185651" cy="369332"/>
          </a:xfrm>
          <a:prstGeom prst="rect">
            <a:avLst/>
          </a:prstGeom>
          <a:noFill/>
        </p:spPr>
        <p:txBody>
          <a:bodyPr wrap="square" rtlCol="0">
            <a:spAutoFit/>
          </a:bodyPr>
          <a:lstStyle/>
          <a:p>
            <a:r>
              <a:rPr lang="en-US" dirty="0" smtClean="0"/>
              <a:t>13</a:t>
            </a:r>
            <a:endParaRPr lang="en-US" dirty="0"/>
          </a:p>
        </p:txBody>
      </p:sp>
    </p:spTree>
    <p:extLst>
      <p:ext uri="{BB962C8B-B14F-4D97-AF65-F5344CB8AC3E}">
        <p14:creationId xmlns:p14="http://schemas.microsoft.com/office/powerpoint/2010/main" val="1630814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6720" y="457200"/>
            <a:ext cx="11399520" cy="154228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p:cNvSpPr txBox="1"/>
          <p:nvPr/>
        </p:nvSpPr>
        <p:spPr>
          <a:xfrm>
            <a:off x="0" y="2133600"/>
            <a:ext cx="12192000" cy="1200329"/>
          </a:xfrm>
          <a:prstGeom prst="rect">
            <a:avLst/>
          </a:prstGeom>
          <a:noFill/>
        </p:spPr>
        <p:txBody>
          <a:bodyPr wrap="square" rtlCol="0">
            <a:spAutoFit/>
          </a:bodyPr>
          <a:lstStyle/>
          <a:p>
            <a:pPr algn="ctr"/>
            <a:r>
              <a:rPr lang="en-US" sz="7200" dirty="0" smtClean="0">
                <a:latin typeface="Times New Roman" panose="02020603050405020304" pitchFamily="18" charset="0"/>
                <a:cs typeface="Times New Roman" panose="02020603050405020304" pitchFamily="18" charset="0"/>
              </a:rPr>
              <a:t>video</a:t>
            </a:r>
            <a:endParaRPr lang="en-US" sz="7200" dirty="0">
              <a:latin typeface="Times New Roman" panose="02020603050405020304" pitchFamily="18" charset="0"/>
              <a:cs typeface="Times New Roman" panose="02020603050405020304" pitchFamily="18" charset="0"/>
            </a:endParaRPr>
          </a:p>
        </p:txBody>
      </p:sp>
      <p:pic>
        <p:nvPicPr>
          <p:cNvPr id="2" name="XiaoYing_Video_1480231668992_HD~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7813" y="5821680"/>
            <a:ext cx="10837334" cy="6096000"/>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Tree>
    <p:extLst>
      <p:ext uri="{BB962C8B-B14F-4D97-AF65-F5344CB8AC3E}">
        <p14:creationId xmlns:p14="http://schemas.microsoft.com/office/powerpoint/2010/main" val="22746869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98585" y="375580"/>
            <a:ext cx="11394830" cy="15404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 name="TextBox 1"/>
          <p:cNvSpPr txBox="1"/>
          <p:nvPr/>
        </p:nvSpPr>
        <p:spPr>
          <a:xfrm>
            <a:off x="398585" y="1582673"/>
            <a:ext cx="11394830" cy="1200329"/>
          </a:xfrm>
          <a:prstGeom prst="rect">
            <a:avLst/>
          </a:prstGeom>
          <a:noFill/>
        </p:spPr>
        <p:txBody>
          <a:bodyPr wrap="square" rtlCol="0">
            <a:spAutoFit/>
          </a:bodyPr>
          <a:lstStyle/>
          <a:p>
            <a:pPr algn="ctr"/>
            <a:r>
              <a:rPr lang="en-US" sz="7200" dirty="0">
                <a:latin typeface="Times New Roman" panose="02020603050405020304" pitchFamily="18" charset="0"/>
                <a:cs typeface="Times New Roman" panose="02020603050405020304" pitchFamily="18" charset="0"/>
              </a:rPr>
              <a:t>ADVANTAGES</a:t>
            </a:r>
          </a:p>
        </p:txBody>
      </p:sp>
      <p:sp>
        <p:nvSpPr>
          <p:cNvPr id="3" name="TextBox 2"/>
          <p:cNvSpPr txBox="1"/>
          <p:nvPr/>
        </p:nvSpPr>
        <p:spPr>
          <a:xfrm>
            <a:off x="1659174" y="3364418"/>
            <a:ext cx="6795321" cy="5693866"/>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Robot movement is automatic</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Fit and Forget system</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Used for long distance applications</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Defense applications</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Used in home, industrial automation.</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Cost effective</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Simplicity of building</a:t>
            </a:r>
          </a:p>
        </p:txBody>
      </p:sp>
      <p:sp>
        <p:nvSpPr>
          <p:cNvPr id="4" name="TextBox 3"/>
          <p:cNvSpPr txBox="1"/>
          <p:nvPr/>
        </p:nvSpPr>
        <p:spPr>
          <a:xfrm>
            <a:off x="398585" y="9441595"/>
            <a:ext cx="11394830" cy="1477328"/>
          </a:xfrm>
          <a:prstGeom prst="rect">
            <a:avLst/>
          </a:prstGeom>
          <a:noFill/>
        </p:spPr>
        <p:txBody>
          <a:bodyPr wrap="square" rtlCol="0">
            <a:spAutoFit/>
          </a:bodyPr>
          <a:lstStyle/>
          <a:p>
            <a:pPr algn="ctr"/>
            <a:r>
              <a:rPr lang="en-US" sz="7200" dirty="0">
                <a:latin typeface="Times New Roman" panose="02020603050405020304" pitchFamily="18" charset="0"/>
                <a:cs typeface="Times New Roman" panose="02020603050405020304" pitchFamily="18" charset="0"/>
              </a:rPr>
              <a:t>DISADVANTAGES</a:t>
            </a:r>
            <a:r>
              <a:rPr lang="en-US" dirty="0"/>
              <a:t> </a:t>
            </a:r>
          </a:p>
          <a:p>
            <a:pPr algn="ctr"/>
            <a:endParaRPr lang="en-US" dirty="0"/>
          </a:p>
        </p:txBody>
      </p:sp>
      <p:sp>
        <p:nvSpPr>
          <p:cNvPr id="5" name="TextBox 4"/>
          <p:cNvSpPr txBox="1"/>
          <p:nvPr/>
        </p:nvSpPr>
        <p:spPr>
          <a:xfrm>
            <a:off x="1476292" y="11093587"/>
            <a:ext cx="10552670" cy="3816429"/>
          </a:xfrm>
          <a:prstGeom prst="rect">
            <a:avLst/>
          </a:prstGeom>
          <a:noFill/>
        </p:spPr>
        <p:txBody>
          <a:bodyPr wrap="square" rtlCol="0">
            <a:spAutoFit/>
          </a:bodyPr>
          <a:lstStyle/>
          <a:p>
            <a:r>
              <a:rPr lang="en-US" sz="2800" dirty="0"/>
              <a:t>LFR follows a black line 1 or 2 inches in width on a white surface.</a:t>
            </a:r>
          </a:p>
          <a:p>
            <a:endParaRPr lang="en-US" sz="2800" dirty="0"/>
          </a:p>
          <a:p>
            <a:r>
              <a:rPr lang="en-US" sz="2800" dirty="0"/>
              <a:t>LFR are simple robots with an additional sensors placed in them</a:t>
            </a:r>
          </a:p>
          <a:p>
            <a:endParaRPr lang="en-US" sz="2800" dirty="0"/>
          </a:p>
          <a:p>
            <a:r>
              <a:rPr lang="en-US" sz="2800" dirty="0"/>
              <a:t>Needs a path to run either white or black since the IR rays should reflect from the particular path.</a:t>
            </a:r>
          </a:p>
          <a:p>
            <a:endParaRPr lang="en-US" sz="2800" dirty="0"/>
          </a:p>
          <a:p>
            <a:r>
              <a:rPr lang="en-US" sz="2800" dirty="0"/>
              <a:t>Slow speed and instability on different line thickness or hard angles</a:t>
            </a:r>
          </a:p>
          <a:p>
            <a:r>
              <a:rPr lang="en-US" dirty="0"/>
              <a:t> </a:t>
            </a:r>
          </a:p>
        </p:txBody>
      </p:sp>
      <p:sp>
        <p:nvSpPr>
          <p:cNvPr id="6" name="Right Arrow 5"/>
          <p:cNvSpPr/>
          <p:nvPr/>
        </p:nvSpPr>
        <p:spPr>
          <a:xfrm>
            <a:off x="1116628" y="3517392"/>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ight Arrow 7"/>
          <p:cNvSpPr/>
          <p:nvPr/>
        </p:nvSpPr>
        <p:spPr>
          <a:xfrm>
            <a:off x="1107484" y="4349168"/>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ight Arrow 8"/>
          <p:cNvSpPr/>
          <p:nvPr/>
        </p:nvSpPr>
        <p:spPr>
          <a:xfrm>
            <a:off x="1116628" y="5214472"/>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ight Arrow 9"/>
          <p:cNvSpPr/>
          <p:nvPr/>
        </p:nvSpPr>
        <p:spPr>
          <a:xfrm>
            <a:off x="1116628" y="6110767"/>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ight Arrow 10"/>
          <p:cNvSpPr/>
          <p:nvPr/>
        </p:nvSpPr>
        <p:spPr>
          <a:xfrm>
            <a:off x="1116628" y="6911552"/>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ight Arrow 11"/>
          <p:cNvSpPr/>
          <p:nvPr/>
        </p:nvSpPr>
        <p:spPr>
          <a:xfrm>
            <a:off x="1116628" y="7802009"/>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ight Arrow 12"/>
          <p:cNvSpPr/>
          <p:nvPr/>
        </p:nvSpPr>
        <p:spPr>
          <a:xfrm>
            <a:off x="1107446" y="8692466"/>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ight Arrow 13"/>
          <p:cNvSpPr/>
          <p:nvPr/>
        </p:nvSpPr>
        <p:spPr>
          <a:xfrm>
            <a:off x="979468" y="11254850"/>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ight Arrow 14"/>
          <p:cNvSpPr/>
          <p:nvPr/>
        </p:nvSpPr>
        <p:spPr>
          <a:xfrm>
            <a:off x="979468" y="12069876"/>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ight Arrow 15"/>
          <p:cNvSpPr/>
          <p:nvPr/>
        </p:nvSpPr>
        <p:spPr>
          <a:xfrm>
            <a:off x="979468" y="12962490"/>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ight Arrow 16"/>
          <p:cNvSpPr/>
          <p:nvPr/>
        </p:nvSpPr>
        <p:spPr>
          <a:xfrm>
            <a:off x="979468" y="14228290"/>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11026499" y="15130772"/>
            <a:ext cx="619433" cy="530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114988" y="15246531"/>
            <a:ext cx="2743200" cy="369332"/>
          </a:xfrm>
          <a:prstGeom prst="rect">
            <a:avLst/>
          </a:prstGeom>
          <a:noFill/>
        </p:spPr>
        <p:txBody>
          <a:bodyPr wrap="square" rtlCol="0">
            <a:spAutoFit/>
          </a:bodyPr>
          <a:lstStyle/>
          <a:p>
            <a:r>
              <a:rPr lang="en-US" dirty="0" smtClean="0"/>
              <a:t>14</a:t>
            </a:r>
            <a:endParaRPr lang="en-US" dirty="0"/>
          </a:p>
        </p:txBody>
      </p:sp>
    </p:spTree>
    <p:extLst>
      <p:ext uri="{BB962C8B-B14F-4D97-AF65-F5344CB8AC3E}">
        <p14:creationId xmlns:p14="http://schemas.microsoft.com/office/powerpoint/2010/main" val="38231487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98585" y="375580"/>
            <a:ext cx="11394830" cy="15404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 name="TextBox 1"/>
          <p:cNvSpPr txBox="1"/>
          <p:nvPr/>
        </p:nvSpPr>
        <p:spPr>
          <a:xfrm>
            <a:off x="398585" y="1885408"/>
            <a:ext cx="11394830" cy="1200329"/>
          </a:xfrm>
          <a:prstGeom prst="rect">
            <a:avLst/>
          </a:prstGeom>
          <a:noFill/>
        </p:spPr>
        <p:txBody>
          <a:bodyPr wrap="square" rtlCol="0">
            <a:spAutoFit/>
          </a:bodyPr>
          <a:lstStyle/>
          <a:p>
            <a:pPr algn="ctr"/>
            <a:r>
              <a:rPr lang="en-US" sz="7200" dirty="0">
                <a:latin typeface="Times New Roman" panose="02020603050405020304" pitchFamily="18" charset="0"/>
                <a:cs typeface="Times New Roman" panose="02020603050405020304" pitchFamily="18" charset="0"/>
              </a:rPr>
              <a:t>APPLICATIONS</a:t>
            </a:r>
          </a:p>
        </p:txBody>
      </p:sp>
      <p:sp>
        <p:nvSpPr>
          <p:cNvPr id="3" name="TextBox 2"/>
          <p:cNvSpPr txBox="1"/>
          <p:nvPr/>
        </p:nvSpPr>
        <p:spPr>
          <a:xfrm>
            <a:off x="1412800" y="3472656"/>
            <a:ext cx="10213383" cy="3108543"/>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Guidance system for industrial robots moving on shop floor etc.</a:t>
            </a:r>
          </a:p>
          <a:p>
            <a:pPr algn="just"/>
            <a:endParaRPr lang="en-US" sz="2800" dirty="0">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Industrial </a:t>
            </a:r>
            <a:r>
              <a:rPr lang="en-US" sz="2800" dirty="0">
                <a:latin typeface="Times New Roman" panose="02020603050405020304" pitchFamily="18" charset="0"/>
                <a:cs typeface="Times New Roman" panose="02020603050405020304" pitchFamily="18" charset="0"/>
              </a:rPr>
              <a:t>applications </a:t>
            </a: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Home applications</a:t>
            </a: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Healthcare applications</a:t>
            </a:r>
          </a:p>
        </p:txBody>
      </p:sp>
      <p:sp>
        <p:nvSpPr>
          <p:cNvPr id="4" name="TextBox 3"/>
          <p:cNvSpPr txBox="1"/>
          <p:nvPr/>
        </p:nvSpPr>
        <p:spPr>
          <a:xfrm>
            <a:off x="423301" y="7057798"/>
            <a:ext cx="11394829" cy="1200329"/>
          </a:xfrm>
          <a:prstGeom prst="rect">
            <a:avLst/>
          </a:prstGeom>
          <a:noFill/>
        </p:spPr>
        <p:txBody>
          <a:bodyPr wrap="square" rtlCol="0">
            <a:spAutoFit/>
          </a:bodyPr>
          <a:lstStyle/>
          <a:p>
            <a:pPr algn="ctr"/>
            <a:r>
              <a:rPr lang="en-US" sz="7200" dirty="0">
                <a:latin typeface="Times New Roman" panose="02020603050405020304" pitchFamily="18" charset="0"/>
                <a:cs typeface="Times New Roman" panose="02020603050405020304" pitchFamily="18" charset="0"/>
              </a:rPr>
              <a:t>CONCLUSION</a:t>
            </a:r>
          </a:p>
        </p:txBody>
      </p:sp>
      <p:sp>
        <p:nvSpPr>
          <p:cNvPr id="5" name="TextBox 4"/>
          <p:cNvSpPr txBox="1"/>
          <p:nvPr/>
        </p:nvSpPr>
        <p:spPr>
          <a:xfrm>
            <a:off x="1566666" y="8812841"/>
            <a:ext cx="9536769" cy="954107"/>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In this project we have studied and implemented a </a:t>
            </a:r>
            <a:r>
              <a:rPr lang="en-US" sz="2800" dirty="0" smtClean="0">
                <a:latin typeface="Times New Roman" panose="02020603050405020304" pitchFamily="18" charset="0"/>
                <a:cs typeface="Times New Roman" panose="02020603050405020304" pitchFamily="18" charset="0"/>
              </a:rPr>
              <a:t>Line </a:t>
            </a:r>
            <a:r>
              <a:rPr lang="en-US" sz="2800" dirty="0">
                <a:latin typeface="Times New Roman" panose="02020603050405020304" pitchFamily="18" charset="0"/>
                <a:cs typeface="Times New Roman" panose="02020603050405020304" pitchFamily="18" charset="0"/>
              </a:rPr>
              <a:t>Following Robot.</a:t>
            </a:r>
          </a:p>
        </p:txBody>
      </p:sp>
      <p:sp>
        <p:nvSpPr>
          <p:cNvPr id="6" name="TextBox 5"/>
          <p:cNvSpPr txBox="1"/>
          <p:nvPr/>
        </p:nvSpPr>
        <p:spPr>
          <a:xfrm>
            <a:off x="1412799" y="11950631"/>
            <a:ext cx="9792477" cy="2677656"/>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Smarted versions of line followers are used to deliver mails within office buildings and deliver medications in a hospital</a:t>
            </a: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This technology has been suggested for running buses and other mass transmit system and may end up as a part of autonomous cars navigation the freeway</a:t>
            </a:r>
          </a:p>
        </p:txBody>
      </p:sp>
      <p:sp>
        <p:nvSpPr>
          <p:cNvPr id="7" name="TextBox 6"/>
          <p:cNvSpPr txBox="1"/>
          <p:nvPr/>
        </p:nvSpPr>
        <p:spPr>
          <a:xfrm>
            <a:off x="373873" y="10218422"/>
            <a:ext cx="11419543" cy="1200329"/>
          </a:xfrm>
          <a:prstGeom prst="rect">
            <a:avLst/>
          </a:prstGeom>
          <a:noFill/>
        </p:spPr>
        <p:txBody>
          <a:bodyPr wrap="square" rtlCol="0">
            <a:spAutoFit/>
          </a:bodyPr>
          <a:lstStyle/>
          <a:p>
            <a:pPr algn="ctr"/>
            <a:r>
              <a:rPr lang="en-US" sz="7200" dirty="0">
                <a:latin typeface="Times New Roman" panose="02020603050405020304" pitchFamily="18" charset="0"/>
                <a:cs typeface="Times New Roman" panose="02020603050405020304" pitchFamily="18" charset="0"/>
              </a:rPr>
              <a:t>FUTURE SCOPE</a:t>
            </a:r>
          </a:p>
        </p:txBody>
      </p:sp>
      <p:sp>
        <p:nvSpPr>
          <p:cNvPr id="9" name="Right Arrow 8"/>
          <p:cNvSpPr/>
          <p:nvPr/>
        </p:nvSpPr>
        <p:spPr>
          <a:xfrm>
            <a:off x="941490" y="3640449"/>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ight Arrow 10"/>
          <p:cNvSpPr/>
          <p:nvPr/>
        </p:nvSpPr>
        <p:spPr>
          <a:xfrm>
            <a:off x="941490" y="4457286"/>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ight Arrow 11"/>
          <p:cNvSpPr/>
          <p:nvPr/>
        </p:nvSpPr>
        <p:spPr>
          <a:xfrm>
            <a:off x="941490" y="5336849"/>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ight Arrow 12"/>
          <p:cNvSpPr/>
          <p:nvPr/>
        </p:nvSpPr>
        <p:spPr>
          <a:xfrm>
            <a:off x="941490" y="6216412"/>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ight Arrow 13"/>
          <p:cNvSpPr/>
          <p:nvPr/>
        </p:nvSpPr>
        <p:spPr>
          <a:xfrm>
            <a:off x="941490" y="8966501"/>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ight Arrow 14"/>
          <p:cNvSpPr/>
          <p:nvPr/>
        </p:nvSpPr>
        <p:spPr>
          <a:xfrm>
            <a:off x="941490" y="12086664"/>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ight Arrow 15"/>
          <p:cNvSpPr/>
          <p:nvPr/>
        </p:nvSpPr>
        <p:spPr>
          <a:xfrm>
            <a:off x="941490" y="13375370"/>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p:cNvSpPr/>
          <p:nvPr/>
        </p:nvSpPr>
        <p:spPr>
          <a:xfrm>
            <a:off x="11026499" y="15130772"/>
            <a:ext cx="619433" cy="530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132930" y="15235641"/>
            <a:ext cx="3126658" cy="369332"/>
          </a:xfrm>
          <a:prstGeom prst="rect">
            <a:avLst/>
          </a:prstGeom>
          <a:noFill/>
        </p:spPr>
        <p:txBody>
          <a:bodyPr wrap="square" rtlCol="0">
            <a:spAutoFit/>
          </a:bodyPr>
          <a:lstStyle/>
          <a:p>
            <a:r>
              <a:rPr lang="en-US" dirty="0" smtClean="0"/>
              <a:t>15</a:t>
            </a:r>
            <a:endParaRPr lang="en-US" dirty="0"/>
          </a:p>
        </p:txBody>
      </p:sp>
    </p:spTree>
    <p:extLst>
      <p:ext uri="{BB962C8B-B14F-4D97-AF65-F5344CB8AC3E}">
        <p14:creationId xmlns:p14="http://schemas.microsoft.com/office/powerpoint/2010/main" val="357508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98585" y="434574"/>
            <a:ext cx="11394830" cy="15404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 name="TextBox 1"/>
          <p:cNvSpPr txBox="1"/>
          <p:nvPr/>
        </p:nvSpPr>
        <p:spPr>
          <a:xfrm>
            <a:off x="398585" y="2286002"/>
            <a:ext cx="11394830" cy="1200329"/>
          </a:xfrm>
          <a:prstGeom prst="rect">
            <a:avLst/>
          </a:prstGeom>
          <a:noFill/>
        </p:spPr>
        <p:txBody>
          <a:bodyPr wrap="square" rtlCol="0">
            <a:spAutoFit/>
          </a:bodyPr>
          <a:lstStyle/>
          <a:p>
            <a:pPr algn="ctr"/>
            <a:r>
              <a:rPr lang="en-US" sz="7200" dirty="0">
                <a:latin typeface="Times New Roman" panose="02020603050405020304" pitchFamily="18" charset="0"/>
                <a:cs typeface="Times New Roman" panose="02020603050405020304" pitchFamily="18" charset="0"/>
              </a:rPr>
              <a:t>BIBLIOGRAPHY</a:t>
            </a:r>
          </a:p>
        </p:txBody>
      </p:sp>
      <p:sp>
        <p:nvSpPr>
          <p:cNvPr id="3" name="TextBox 2"/>
          <p:cNvSpPr txBox="1"/>
          <p:nvPr/>
        </p:nvSpPr>
        <p:spPr>
          <a:xfrm>
            <a:off x="1663567" y="3870962"/>
            <a:ext cx="9814560" cy="883318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hlinkClick r:id="rId2"/>
              </a:rPr>
              <a:t>www.google.com</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hlinkClick r:id="rId3"/>
              </a:rPr>
              <a:t>www.youtube.com</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Nitin </a:t>
            </a:r>
            <a:r>
              <a:rPr lang="en-US" sz="2800" dirty="0" err="1" smtClean="0">
                <a:latin typeface="Times New Roman" panose="02020603050405020304" pitchFamily="18" charset="0"/>
                <a:cs typeface="Times New Roman" panose="02020603050405020304" pitchFamily="18" charset="0"/>
              </a:rPr>
              <a:t>Kaul</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sir</a:t>
            </a:r>
          </a:p>
          <a:p>
            <a:endParaRPr lang="en-US" sz="2800" dirty="0" smtClean="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www.robotshop.com</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www.makerbot.com</a:t>
            </a: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5" name="Oval 4"/>
          <p:cNvSpPr/>
          <p:nvPr/>
        </p:nvSpPr>
        <p:spPr>
          <a:xfrm>
            <a:off x="11026499" y="15130772"/>
            <a:ext cx="619433" cy="530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114990" y="15233388"/>
            <a:ext cx="3244645" cy="369332"/>
          </a:xfrm>
          <a:prstGeom prst="rect">
            <a:avLst/>
          </a:prstGeom>
          <a:noFill/>
        </p:spPr>
        <p:txBody>
          <a:bodyPr wrap="square" rtlCol="0">
            <a:spAutoFit/>
          </a:bodyPr>
          <a:lstStyle/>
          <a:p>
            <a:r>
              <a:rPr lang="en-US" dirty="0" smtClean="0"/>
              <a:t>16</a:t>
            </a:r>
            <a:endParaRPr lang="en-US" dirty="0"/>
          </a:p>
        </p:txBody>
      </p:sp>
      <p:sp>
        <p:nvSpPr>
          <p:cNvPr id="7" name="Right Arrow 6"/>
          <p:cNvSpPr/>
          <p:nvPr/>
        </p:nvSpPr>
        <p:spPr>
          <a:xfrm>
            <a:off x="1061805" y="4098860"/>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ight Arrow 7"/>
          <p:cNvSpPr/>
          <p:nvPr/>
        </p:nvSpPr>
        <p:spPr>
          <a:xfrm>
            <a:off x="1061805" y="4912559"/>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ight Arrow 8"/>
          <p:cNvSpPr/>
          <p:nvPr/>
        </p:nvSpPr>
        <p:spPr>
          <a:xfrm>
            <a:off x="1061805" y="5726258"/>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ight Arrow 9"/>
          <p:cNvSpPr/>
          <p:nvPr/>
        </p:nvSpPr>
        <p:spPr>
          <a:xfrm>
            <a:off x="1061805" y="6588083"/>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ight Arrow 10"/>
          <p:cNvSpPr/>
          <p:nvPr/>
        </p:nvSpPr>
        <p:spPr>
          <a:xfrm>
            <a:off x="1061805" y="7445233"/>
            <a:ext cx="274320" cy="2011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59478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98585" y="375580"/>
            <a:ext cx="11394830" cy="15404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0" y="4066959"/>
            <a:ext cx="12192000" cy="1200329"/>
          </a:xfrm>
          <a:prstGeom prst="rect">
            <a:avLst/>
          </a:prstGeom>
          <a:noFill/>
        </p:spPr>
        <p:txBody>
          <a:bodyPr wrap="square" rtlCol="0">
            <a:spAutoFit/>
          </a:bodyPr>
          <a:lstStyle/>
          <a:p>
            <a:pPr algn="ctr"/>
            <a:r>
              <a:rPr lang="en-US" sz="7200" dirty="0">
                <a:latin typeface="Times New Roman" panose="02020603050405020304" pitchFamily="18" charset="0"/>
                <a:cs typeface="Times New Roman" panose="02020603050405020304" pitchFamily="18" charset="0"/>
              </a:rPr>
              <a:t>CERTIFICATE</a:t>
            </a:r>
          </a:p>
        </p:txBody>
      </p:sp>
      <p:sp>
        <p:nvSpPr>
          <p:cNvPr id="7" name="TextBox 6"/>
          <p:cNvSpPr txBox="1"/>
          <p:nvPr/>
        </p:nvSpPr>
        <p:spPr>
          <a:xfrm>
            <a:off x="897468" y="11393483"/>
            <a:ext cx="10748463"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   STUDENT                                                                        GUIDE</a:t>
            </a:r>
          </a:p>
          <a:p>
            <a:endParaRPr lang="en-US" sz="28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Aditya </a:t>
            </a:r>
            <a:r>
              <a:rPr lang="en-US" sz="2800" dirty="0" err="1">
                <a:latin typeface="Times New Roman" panose="02020603050405020304" pitchFamily="18" charset="0"/>
                <a:cs typeface="Times New Roman" panose="02020603050405020304" pitchFamily="18" charset="0"/>
              </a:rPr>
              <a:t>channe</a:t>
            </a:r>
            <a:r>
              <a:rPr lang="en-US" sz="2800" dirty="0">
                <a:latin typeface="Times New Roman" panose="02020603050405020304" pitchFamily="18" charset="0"/>
                <a:cs typeface="Times New Roman" panose="02020603050405020304" pitchFamily="18" charset="0"/>
              </a:rPr>
              <a:t>                                                               Mr. Nitin </a:t>
            </a:r>
            <a:r>
              <a:rPr lang="en-US" sz="2800" dirty="0" err="1">
                <a:latin typeface="Times New Roman" panose="02020603050405020304" pitchFamily="18" charset="0"/>
                <a:cs typeface="Times New Roman" panose="02020603050405020304" pitchFamily="18" charset="0"/>
              </a:rPr>
              <a:t>Kaul</a:t>
            </a:r>
            <a:r>
              <a:rPr lang="en-US" dirty="0">
                <a:latin typeface="Times New Roman" panose="02020603050405020304" pitchFamily="18" charset="0"/>
                <a:cs typeface="Times New Roman" panose="02020603050405020304" pitchFamily="18" charset="0"/>
              </a:rPr>
              <a:t>                                                                                                                                                                       </a:t>
            </a:r>
          </a:p>
        </p:txBody>
      </p:sp>
      <p:sp>
        <p:nvSpPr>
          <p:cNvPr id="3" name="Oval 2"/>
          <p:cNvSpPr/>
          <p:nvPr/>
        </p:nvSpPr>
        <p:spPr>
          <a:xfrm>
            <a:off x="11026499" y="15130772"/>
            <a:ext cx="619433" cy="530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1129738" y="15265863"/>
            <a:ext cx="97339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01</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467" y="1378226"/>
            <a:ext cx="2045550" cy="2045550"/>
          </a:xfrm>
          <a:prstGeom prst="rect">
            <a:avLst/>
          </a:prstGeom>
        </p:spPr>
      </p:pic>
      <p:sp>
        <p:nvSpPr>
          <p:cNvPr id="8" name="TextBox 7"/>
          <p:cNvSpPr txBox="1"/>
          <p:nvPr/>
        </p:nvSpPr>
        <p:spPr>
          <a:xfrm>
            <a:off x="3480618" y="1687159"/>
            <a:ext cx="7752355" cy="1323439"/>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Lovely Professional University</a:t>
            </a:r>
          </a:p>
          <a:p>
            <a:r>
              <a:rPr lang="en-US" sz="4000" dirty="0">
                <a:latin typeface="Arial" panose="020B0604020202020204" pitchFamily="34" charset="0"/>
                <a:cs typeface="Arial" panose="020B0604020202020204" pitchFamily="34" charset="0"/>
              </a:rPr>
              <a:t>Jalandhar, Punjab</a:t>
            </a:r>
          </a:p>
        </p:txBody>
      </p:sp>
      <p:sp>
        <p:nvSpPr>
          <p:cNvPr id="9" name="TextBox 8"/>
          <p:cNvSpPr txBox="1"/>
          <p:nvPr/>
        </p:nvSpPr>
        <p:spPr>
          <a:xfrm>
            <a:off x="897467" y="5931145"/>
            <a:ext cx="10271758" cy="5262979"/>
          </a:xfrm>
          <a:prstGeom prst="rect">
            <a:avLst/>
          </a:prstGeom>
          <a:noFill/>
        </p:spPr>
        <p:txBody>
          <a:bodyPr wrap="square" rtlCol="0">
            <a:spAutoFit/>
          </a:bodyPr>
          <a:lstStyle/>
          <a:p>
            <a:pPr algn="just"/>
            <a:r>
              <a:rPr lang="en-US" sz="2800" dirty="0"/>
              <a:t>I hereby certify that the project entitled “LINE FOLLOWER ROBOT” which is being presented in partial requirement for the award of degree of Bachelor of technology and submitted in Department of Electronics and Electrical Engineering, Lovely Professional University, Punjab is an authentic record of my own work carried out during first semester under the supervision of Mr. Nitin </a:t>
            </a:r>
            <a:r>
              <a:rPr lang="en-US" sz="2800" dirty="0" err="1"/>
              <a:t>K</a:t>
            </a:r>
            <a:r>
              <a:rPr lang="en-US" sz="2800" dirty="0" err="1" smtClean="0"/>
              <a:t>aul</a:t>
            </a:r>
            <a:r>
              <a:rPr lang="en-US" sz="2800" dirty="0"/>
              <a:t>, Department of Electronics and Electrical Engineering, Lovely Professional University, Punjab.</a:t>
            </a:r>
          </a:p>
          <a:p>
            <a:endParaRPr lang="en-US" sz="2800" dirty="0"/>
          </a:p>
          <a:p>
            <a:pPr algn="just"/>
            <a:r>
              <a:rPr lang="en-US" sz="2800" dirty="0"/>
              <a:t>            The matter presented in this dissertation has not been submitted by me anywhere for the award of any other degree or to any other institute.   </a:t>
            </a:r>
          </a:p>
        </p:txBody>
      </p:sp>
    </p:spTree>
    <p:extLst>
      <p:ext uri="{BB962C8B-B14F-4D97-AF65-F5344CB8AC3E}">
        <p14:creationId xmlns:p14="http://schemas.microsoft.com/office/powerpoint/2010/main" val="29090353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78707" y="416180"/>
            <a:ext cx="11394830" cy="15404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 name="TextBox 1"/>
          <p:cNvSpPr txBox="1"/>
          <p:nvPr/>
        </p:nvSpPr>
        <p:spPr>
          <a:xfrm>
            <a:off x="0" y="2369128"/>
            <a:ext cx="12192000" cy="1200329"/>
          </a:xfrm>
          <a:prstGeom prst="rect">
            <a:avLst/>
          </a:prstGeom>
          <a:noFill/>
        </p:spPr>
        <p:txBody>
          <a:bodyPr wrap="square" rtlCol="0">
            <a:spAutoFit/>
          </a:bodyPr>
          <a:lstStyle/>
          <a:p>
            <a:pPr algn="ctr"/>
            <a:r>
              <a:rPr lang="en-US" sz="7200" dirty="0">
                <a:latin typeface="Times New Roman" panose="02020603050405020304" pitchFamily="18" charset="0"/>
                <a:cs typeface="Times New Roman" panose="02020603050405020304" pitchFamily="18" charset="0"/>
              </a:rPr>
              <a:t>ACKNOWLEDGEMENT</a:t>
            </a:r>
          </a:p>
        </p:txBody>
      </p:sp>
      <p:sp>
        <p:nvSpPr>
          <p:cNvPr id="3" name="TextBox 2"/>
          <p:cNvSpPr txBox="1"/>
          <p:nvPr/>
        </p:nvSpPr>
        <p:spPr>
          <a:xfrm>
            <a:off x="1122218" y="4468091"/>
            <a:ext cx="9850582" cy="4401205"/>
          </a:xfrm>
          <a:prstGeom prst="rect">
            <a:avLst/>
          </a:prstGeom>
          <a:noFill/>
        </p:spPr>
        <p:txBody>
          <a:bodyPr wrap="square" rtlCol="0">
            <a:spAutoFit/>
          </a:bodyPr>
          <a:lstStyle/>
          <a:p>
            <a:pPr algn="just"/>
            <a:r>
              <a:rPr lang="en-US" sz="2800" dirty="0"/>
              <a:t>It has come out to be a sort of great pleasure and experience for me to work on the project line follower robot(LFR</a:t>
            </a:r>
            <a:r>
              <a:rPr lang="en-US" sz="2800" dirty="0" smtClean="0"/>
              <a:t>). I wish </a:t>
            </a:r>
            <a:r>
              <a:rPr lang="en-US" sz="2800" dirty="0"/>
              <a:t>to express my indebtedness to those who helped me i.e. the faculty of our Institute Mr. Nitin </a:t>
            </a:r>
            <a:r>
              <a:rPr lang="en-US" sz="2800" dirty="0" err="1"/>
              <a:t>Kaul</a:t>
            </a:r>
            <a:r>
              <a:rPr lang="en-US" sz="2800" dirty="0"/>
              <a:t> sir during the preparation of the this project. This would not have been made successful without his help and precious suggestions. Finally, I also warmly thanks to all my friends and family who encouraged me to an extend, which made the project successful.</a:t>
            </a:r>
          </a:p>
          <a:p>
            <a:pPr algn="just"/>
            <a:endParaRPr lang="en-US" sz="2800" dirty="0"/>
          </a:p>
          <a:p>
            <a:pPr algn="just"/>
            <a:endParaRPr lang="en-US" sz="2800" dirty="0"/>
          </a:p>
        </p:txBody>
      </p:sp>
      <p:sp>
        <p:nvSpPr>
          <p:cNvPr id="5" name="Oval 4"/>
          <p:cNvSpPr/>
          <p:nvPr/>
        </p:nvSpPr>
        <p:spPr>
          <a:xfrm>
            <a:off x="11026499" y="15130772"/>
            <a:ext cx="619433" cy="530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152049" y="15270571"/>
            <a:ext cx="1445342"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02</a:t>
            </a:r>
          </a:p>
        </p:txBody>
      </p:sp>
    </p:spTree>
    <p:extLst>
      <p:ext uri="{BB962C8B-B14F-4D97-AF65-F5344CB8AC3E}">
        <p14:creationId xmlns:p14="http://schemas.microsoft.com/office/powerpoint/2010/main" val="41670123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98585" y="493568"/>
            <a:ext cx="11394830" cy="15404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 name="TextBox 1"/>
          <p:cNvSpPr txBox="1"/>
          <p:nvPr/>
        </p:nvSpPr>
        <p:spPr>
          <a:xfrm>
            <a:off x="398586" y="2507230"/>
            <a:ext cx="11394830" cy="1200329"/>
          </a:xfrm>
          <a:prstGeom prst="rect">
            <a:avLst/>
          </a:prstGeom>
          <a:noFill/>
        </p:spPr>
        <p:txBody>
          <a:bodyPr wrap="square" rtlCol="0">
            <a:spAutoFit/>
          </a:bodyPr>
          <a:lstStyle/>
          <a:p>
            <a:pPr algn="ctr"/>
            <a:r>
              <a:rPr lang="en-US" sz="7200" dirty="0">
                <a:latin typeface="Times New Roman" panose="02020603050405020304" pitchFamily="18" charset="0"/>
                <a:cs typeface="Times New Roman" panose="02020603050405020304" pitchFamily="18" charset="0"/>
              </a:rPr>
              <a:t>CONTENTS </a:t>
            </a:r>
          </a:p>
        </p:txBody>
      </p:sp>
      <p:sp>
        <p:nvSpPr>
          <p:cNvPr id="3" name="TextBox 2"/>
          <p:cNvSpPr txBox="1"/>
          <p:nvPr/>
        </p:nvSpPr>
        <p:spPr>
          <a:xfrm>
            <a:off x="1622320" y="4896474"/>
            <a:ext cx="9055510" cy="9879628"/>
          </a:xfrm>
          <a:prstGeom prst="rect">
            <a:avLst/>
          </a:prstGeom>
          <a:noFill/>
        </p:spPr>
        <p:txBody>
          <a:bodyPr wrap="square" rtlCol="0">
            <a:spAutoFit/>
          </a:bodyPr>
          <a:lstStyle/>
          <a:p>
            <a:r>
              <a:rPr lang="en-US" sz="2800" dirty="0"/>
              <a:t>1.Introduction</a:t>
            </a:r>
            <a:r>
              <a:rPr lang="en-US" sz="2800" dirty="0" smtClean="0"/>
              <a:t>……………………………………………………………………03</a:t>
            </a:r>
            <a:endParaRPr lang="en-US" sz="2800" dirty="0"/>
          </a:p>
          <a:p>
            <a:endParaRPr lang="en-US" sz="2800" dirty="0"/>
          </a:p>
          <a:p>
            <a:r>
              <a:rPr lang="en-US" sz="2800" dirty="0"/>
              <a:t>2.Components</a:t>
            </a:r>
            <a:r>
              <a:rPr lang="en-US" sz="2800" dirty="0" smtClean="0"/>
              <a:t>……………………………………………………………………04</a:t>
            </a:r>
            <a:endParaRPr lang="en-US" sz="2800" dirty="0"/>
          </a:p>
          <a:p>
            <a:endParaRPr lang="en-US" sz="2800" dirty="0"/>
          </a:p>
          <a:p>
            <a:r>
              <a:rPr lang="en-US" sz="2800" dirty="0" smtClean="0"/>
              <a:t>3.Block Diagram…………………………………………………………………09</a:t>
            </a:r>
            <a:endParaRPr lang="en-US" sz="2800" dirty="0"/>
          </a:p>
          <a:p>
            <a:endParaRPr lang="en-US" sz="2800" dirty="0"/>
          </a:p>
          <a:p>
            <a:r>
              <a:rPr lang="en-US" sz="2800" dirty="0"/>
              <a:t>4. Circuit Diagram</a:t>
            </a:r>
            <a:r>
              <a:rPr lang="en-US" sz="2800" dirty="0" smtClean="0"/>
              <a:t>………………………………………………………………12</a:t>
            </a:r>
            <a:endParaRPr lang="en-US" sz="2800" dirty="0"/>
          </a:p>
          <a:p>
            <a:endParaRPr lang="en-US" sz="2800" dirty="0"/>
          </a:p>
          <a:p>
            <a:r>
              <a:rPr lang="en-US" sz="2800" dirty="0"/>
              <a:t>5. Working Principle</a:t>
            </a:r>
            <a:r>
              <a:rPr lang="en-US" sz="2800" dirty="0" smtClean="0"/>
              <a:t>…………………………………………………………..13</a:t>
            </a:r>
            <a:endParaRPr lang="en-US" sz="2800" dirty="0"/>
          </a:p>
          <a:p>
            <a:endParaRPr lang="en-US" sz="2800" dirty="0"/>
          </a:p>
          <a:p>
            <a:r>
              <a:rPr lang="en-US" sz="2800" dirty="0" smtClean="0"/>
              <a:t>6.Advantages…………………………………………………………………….14</a:t>
            </a:r>
            <a:endParaRPr lang="en-US" sz="2800" dirty="0"/>
          </a:p>
          <a:p>
            <a:endParaRPr lang="en-US" sz="2800" dirty="0"/>
          </a:p>
          <a:p>
            <a:r>
              <a:rPr lang="en-US" sz="2800" dirty="0" smtClean="0"/>
              <a:t>7. </a:t>
            </a:r>
            <a:r>
              <a:rPr lang="en-US" sz="2800" dirty="0"/>
              <a:t>Disadvantages</a:t>
            </a:r>
            <a:r>
              <a:rPr lang="en-US" sz="2800" dirty="0" smtClean="0"/>
              <a:t>………………………………………………………………..14</a:t>
            </a:r>
            <a:endParaRPr lang="en-US" sz="2800" dirty="0"/>
          </a:p>
          <a:p>
            <a:endParaRPr lang="en-US" sz="2800" dirty="0"/>
          </a:p>
          <a:p>
            <a:r>
              <a:rPr lang="en-US" sz="2800" dirty="0" smtClean="0"/>
              <a:t>8.Applications……………………………………………………………………15</a:t>
            </a:r>
            <a:endParaRPr lang="en-US" sz="2800" dirty="0"/>
          </a:p>
          <a:p>
            <a:endParaRPr lang="en-US" sz="2800" dirty="0"/>
          </a:p>
          <a:p>
            <a:r>
              <a:rPr lang="en-US" sz="2800" dirty="0" smtClean="0"/>
              <a:t>9.Conclusion………………………………………………….………………….15</a:t>
            </a:r>
            <a:endParaRPr lang="en-US" sz="2800" dirty="0"/>
          </a:p>
          <a:p>
            <a:endParaRPr lang="en-US" sz="2800" dirty="0"/>
          </a:p>
          <a:p>
            <a:r>
              <a:rPr lang="en-US" sz="2800" dirty="0" smtClean="0"/>
              <a:t>10.Futurescope………………………………………………………………….15</a:t>
            </a:r>
            <a:endParaRPr lang="en-US" sz="2800" dirty="0"/>
          </a:p>
          <a:p>
            <a:endParaRPr lang="en-US" sz="2800" dirty="0"/>
          </a:p>
          <a:p>
            <a:r>
              <a:rPr lang="en-US" sz="2800" dirty="0" smtClean="0"/>
              <a:t>11.Bibliography………………………………………………………………….16</a:t>
            </a:r>
            <a:endParaRPr lang="en-US" sz="2800" dirty="0"/>
          </a:p>
          <a:p>
            <a:endParaRPr lang="en-US" sz="2400" dirty="0"/>
          </a:p>
          <a:p>
            <a:endParaRPr lang="en-US" sz="2400" dirty="0"/>
          </a:p>
        </p:txBody>
      </p:sp>
    </p:spTree>
    <p:extLst>
      <p:ext uri="{BB962C8B-B14F-4D97-AF65-F5344CB8AC3E}">
        <p14:creationId xmlns:p14="http://schemas.microsoft.com/office/powerpoint/2010/main" val="1132215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98585" y="375580"/>
            <a:ext cx="11394830" cy="15404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 name="TextBox 1"/>
          <p:cNvSpPr txBox="1"/>
          <p:nvPr/>
        </p:nvSpPr>
        <p:spPr>
          <a:xfrm>
            <a:off x="0" y="1142997"/>
            <a:ext cx="12192000" cy="1200329"/>
          </a:xfrm>
          <a:prstGeom prst="rect">
            <a:avLst/>
          </a:prstGeom>
          <a:noFill/>
        </p:spPr>
        <p:txBody>
          <a:bodyPr wrap="square" rtlCol="0">
            <a:spAutoFit/>
          </a:bodyPr>
          <a:lstStyle/>
          <a:p>
            <a:pPr algn="ctr"/>
            <a:r>
              <a:rPr lang="en-US" sz="7200" dirty="0">
                <a:latin typeface="Times New Roman" panose="02020603050405020304" pitchFamily="18" charset="0"/>
                <a:cs typeface="Times New Roman" panose="02020603050405020304" pitchFamily="18" charset="0"/>
              </a:rPr>
              <a:t>INTRODUCTION</a:t>
            </a:r>
          </a:p>
        </p:txBody>
      </p:sp>
      <p:sp>
        <p:nvSpPr>
          <p:cNvPr id="3" name="TextBox 2"/>
          <p:cNvSpPr txBox="1"/>
          <p:nvPr/>
        </p:nvSpPr>
        <p:spPr>
          <a:xfrm>
            <a:off x="1059875" y="2618507"/>
            <a:ext cx="10120745" cy="13018949"/>
          </a:xfrm>
          <a:prstGeom prst="rect">
            <a:avLst/>
          </a:prstGeom>
          <a:noFill/>
        </p:spPr>
        <p:txBody>
          <a:bodyPr wrap="square" rtlCol="0">
            <a:spAutoFit/>
          </a:bodyPr>
          <a:lstStyle/>
          <a:p>
            <a:pPr algn="just"/>
            <a:r>
              <a:rPr lang="en-US" sz="2800" dirty="0"/>
              <a:t>A line follower robot is basically a robot designed to follow a ‘line’ or path already predetermined by the user. This line or path may be as simple as a physical white or black line on the floor or as complex path making schemes e.g. embedded lines, magnetic markers and laser guide markers. In order to detect these specific markers or ‘lines’, various sensing schemes can be employed. These schemes may vary from simple low cost line sensing circuit to expensive vision system. The choice of these schemes would be dependent upon the sensing accuracy and flexibility required. From the industrial point of view, line following robot has been implemented in semi to fully autonomous plants. In this environment, these robots functions as material carrier to deliver product from one manufacturing point to another where rail, conveyor and gentry solutions are not possible. Apart from line following capabilities, these robots should also have the capability to navigate junctions and decide on which junction to turn and which junction ignore. This would require the robot to have 90 degree turn and also junction counting capabilities. To add on the complexity of the problem, sensor positioning also plays a role in optimizing the robots performance for the tasks mentioned earlier.</a:t>
            </a:r>
          </a:p>
          <a:p>
            <a:endParaRPr lang="en-US" sz="2800" dirty="0"/>
          </a:p>
          <a:p>
            <a:pPr algn="just"/>
            <a:r>
              <a:rPr lang="en-US" sz="2800" dirty="0"/>
              <a:t>Line-following robots with place and placement capabilities are commonly used in manufacturing plants. These move on a specified path to pick the components from specified locations and place them on desired locations. Basically, a line-following robot is a self-operating robot that detects and follow a line drawn on the floor. The path to be taken is indicated by a black line on white surface. The control system used must sense the line and man oeuvre the robot stay on course while constantly correcting the wrong moves using feedback mechanism, thus forming a simple yet effective closed-loop system</a:t>
            </a:r>
            <a:r>
              <a:rPr lang="en-US" dirty="0"/>
              <a:t>. </a:t>
            </a:r>
          </a:p>
        </p:txBody>
      </p:sp>
      <p:sp>
        <p:nvSpPr>
          <p:cNvPr id="5" name="Oval 4"/>
          <p:cNvSpPr/>
          <p:nvPr/>
        </p:nvSpPr>
        <p:spPr>
          <a:xfrm>
            <a:off x="11026499" y="15130772"/>
            <a:ext cx="619433" cy="530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121626" y="15237834"/>
            <a:ext cx="2271251" cy="369332"/>
          </a:xfrm>
          <a:prstGeom prst="rect">
            <a:avLst/>
          </a:prstGeom>
          <a:noFill/>
        </p:spPr>
        <p:txBody>
          <a:bodyPr wrap="square" rtlCol="0">
            <a:spAutoFit/>
          </a:bodyPr>
          <a:lstStyle/>
          <a:p>
            <a:r>
              <a:rPr lang="en-US" dirty="0"/>
              <a:t>03</a:t>
            </a:r>
          </a:p>
        </p:txBody>
      </p:sp>
    </p:spTree>
    <p:extLst>
      <p:ext uri="{BB962C8B-B14F-4D97-AF65-F5344CB8AC3E}">
        <p14:creationId xmlns:p14="http://schemas.microsoft.com/office/powerpoint/2010/main" val="33399455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98585" y="405077"/>
            <a:ext cx="11394830" cy="15404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 name="TextBox 1"/>
          <p:cNvSpPr txBox="1"/>
          <p:nvPr/>
        </p:nvSpPr>
        <p:spPr>
          <a:xfrm>
            <a:off x="0" y="1392384"/>
            <a:ext cx="12192000" cy="1200329"/>
          </a:xfrm>
          <a:prstGeom prst="rect">
            <a:avLst/>
          </a:prstGeom>
          <a:noFill/>
        </p:spPr>
        <p:txBody>
          <a:bodyPr wrap="square" rtlCol="0">
            <a:spAutoFit/>
          </a:bodyPr>
          <a:lstStyle/>
          <a:p>
            <a:pPr algn="ctr"/>
            <a:r>
              <a:rPr lang="en-US" sz="7200" dirty="0">
                <a:latin typeface="Times New Roman" panose="02020603050405020304" pitchFamily="18" charset="0"/>
                <a:cs typeface="Times New Roman" panose="02020603050405020304" pitchFamily="18" charset="0"/>
              </a:rPr>
              <a:t>COMPONENTS</a:t>
            </a:r>
            <a:r>
              <a:rPr lang="en-US" dirty="0">
                <a:latin typeface="Times New Roman" panose="02020603050405020304" pitchFamily="18" charset="0"/>
                <a:cs typeface="Times New Roman" panose="02020603050405020304" pitchFamily="18" charset="0"/>
              </a:rPr>
              <a:t> </a:t>
            </a:r>
          </a:p>
        </p:txBody>
      </p:sp>
      <p:sp>
        <p:nvSpPr>
          <p:cNvPr id="3" name="TextBox 2"/>
          <p:cNvSpPr txBox="1"/>
          <p:nvPr/>
        </p:nvSpPr>
        <p:spPr>
          <a:xfrm>
            <a:off x="1059873" y="3221184"/>
            <a:ext cx="9767454"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 components used for making this  Line following robot are:-</a:t>
            </a:r>
          </a:p>
          <a:p>
            <a:endParaRPr lang="en-US" sz="32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L293D (MOTOR DRIVER)</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8732" y="5389831"/>
            <a:ext cx="6429739" cy="4619737"/>
          </a:xfrm>
          <a:prstGeom prst="rect">
            <a:avLst/>
          </a:prstGeom>
          <a:ln>
            <a:noFill/>
          </a:ln>
          <a:effectLst>
            <a:softEdge rad="112500"/>
          </a:effectLst>
        </p:spPr>
      </p:pic>
      <p:sp>
        <p:nvSpPr>
          <p:cNvPr id="8" name="TextBox 7"/>
          <p:cNvSpPr txBox="1"/>
          <p:nvPr/>
        </p:nvSpPr>
        <p:spPr>
          <a:xfrm>
            <a:off x="1059873" y="10717955"/>
            <a:ext cx="9767454" cy="2246769"/>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L293D is a typical Motor driver or Motor Driver IC which allows DC motor to drive on either direction. L293D is a 16-pin IC which can control a set of two DC motors simultaneously in any direction. It means that you can control two DC motor with a single L293D IC</a:t>
            </a:r>
            <a:r>
              <a:rPr lang="en-US" dirty="0"/>
              <a:t>. </a:t>
            </a:r>
          </a:p>
        </p:txBody>
      </p:sp>
      <p:sp>
        <p:nvSpPr>
          <p:cNvPr id="7" name="Oval 6"/>
          <p:cNvSpPr/>
          <p:nvPr/>
        </p:nvSpPr>
        <p:spPr>
          <a:xfrm>
            <a:off x="11026499" y="15130772"/>
            <a:ext cx="619433" cy="530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1159231" y="15233392"/>
            <a:ext cx="2123768" cy="369332"/>
          </a:xfrm>
          <a:prstGeom prst="rect">
            <a:avLst/>
          </a:prstGeom>
          <a:noFill/>
        </p:spPr>
        <p:txBody>
          <a:bodyPr wrap="square" rtlCol="0">
            <a:spAutoFit/>
          </a:bodyPr>
          <a:lstStyle/>
          <a:p>
            <a:r>
              <a:rPr lang="en-US" dirty="0"/>
              <a:t>04</a:t>
            </a:r>
          </a:p>
        </p:txBody>
      </p:sp>
      <p:sp>
        <p:nvSpPr>
          <p:cNvPr id="6" name="TextBox 5"/>
          <p:cNvSpPr txBox="1"/>
          <p:nvPr/>
        </p:nvSpPr>
        <p:spPr>
          <a:xfrm>
            <a:off x="5157539" y="10135267"/>
            <a:ext cx="3156155"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 1</a:t>
            </a:r>
          </a:p>
        </p:txBody>
      </p:sp>
    </p:spTree>
    <p:extLst>
      <p:ext uri="{BB962C8B-B14F-4D97-AF65-F5344CB8AC3E}">
        <p14:creationId xmlns:p14="http://schemas.microsoft.com/office/powerpoint/2010/main" val="3624761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98585" y="375580"/>
            <a:ext cx="11394830" cy="15404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233420" y="7816031"/>
            <a:ext cx="6691745"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IR SENSOR</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0822" y="8221544"/>
            <a:ext cx="5527885" cy="4128639"/>
          </a:xfrm>
          <a:prstGeom prst="rect">
            <a:avLst/>
          </a:prstGeom>
          <a:ln>
            <a:noFill/>
          </a:ln>
          <a:effectLst>
            <a:softEdge rad="112500"/>
          </a:effec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0822" y="1864599"/>
            <a:ext cx="5522817" cy="3647681"/>
          </a:xfrm>
          <a:prstGeom prst="rect">
            <a:avLst/>
          </a:prstGeom>
          <a:ln>
            <a:noFill/>
          </a:ln>
          <a:effectLst>
            <a:softEdge rad="112500"/>
          </a:effectLst>
        </p:spPr>
      </p:pic>
      <p:sp>
        <p:nvSpPr>
          <p:cNvPr id="6" name="Rectangle 5"/>
          <p:cNvSpPr/>
          <p:nvPr/>
        </p:nvSpPr>
        <p:spPr>
          <a:xfrm>
            <a:off x="1233420" y="1224841"/>
            <a:ext cx="5356979"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IC7805(VOLTAGE REGULATOR)</a:t>
            </a:r>
          </a:p>
        </p:txBody>
      </p:sp>
      <p:sp>
        <p:nvSpPr>
          <p:cNvPr id="8" name="Rectangle 7"/>
          <p:cNvSpPr/>
          <p:nvPr/>
        </p:nvSpPr>
        <p:spPr>
          <a:xfrm>
            <a:off x="1562812" y="6167205"/>
            <a:ext cx="8778834" cy="1384995"/>
          </a:xfrm>
          <a:prstGeom prst="rect">
            <a:avLst/>
          </a:prstGeom>
        </p:spPr>
        <p:txBody>
          <a:bodyPr wrap="square">
            <a:spAutoFit/>
          </a:bodyPr>
          <a:lstStyle/>
          <a:p>
            <a:pPr algn="just"/>
            <a:r>
              <a:rPr lang="en-US" sz="2800" dirty="0">
                <a:solidFill>
                  <a:srgbClr val="454545"/>
                </a:solidFill>
                <a:latin typeface="Times New Roman" panose="02020603050405020304" pitchFamily="18" charset="0"/>
                <a:cs typeface="Times New Roman" panose="02020603050405020304" pitchFamily="18" charset="0"/>
              </a:rPr>
              <a:t>IC 7805 is a 5V Voltage Regulator that restricts the voltage output to 5V and draws 5V regulated power supply. It comes with provision to add heat sink.</a:t>
            </a:r>
            <a:endParaRPr lang="en-US" sz="2800" dirty="0">
              <a:latin typeface="Times New Roman" panose="02020603050405020304" pitchFamily="18" charset="0"/>
              <a:cs typeface="Times New Roman" panose="02020603050405020304" pitchFamily="18" charset="0"/>
            </a:endParaRPr>
          </a:p>
        </p:txBody>
      </p:sp>
      <p:sp>
        <p:nvSpPr>
          <p:cNvPr id="9" name="Rectangle 8"/>
          <p:cNvSpPr/>
          <p:nvPr/>
        </p:nvSpPr>
        <p:spPr>
          <a:xfrm>
            <a:off x="1562812" y="13206892"/>
            <a:ext cx="8778834" cy="1815882"/>
          </a:xfrm>
          <a:prstGeom prst="rect">
            <a:avLst/>
          </a:prstGeom>
        </p:spPr>
        <p:txBody>
          <a:bodyPr wrap="square">
            <a:spAutoFit/>
          </a:bodyPr>
          <a:lstStyle/>
          <a:p>
            <a:pPr algn="just"/>
            <a:r>
              <a:rPr lang="en-US" sz="2800" dirty="0">
                <a:solidFill>
                  <a:srgbClr val="222222"/>
                </a:solidFill>
                <a:latin typeface="Times New Roman" panose="02020603050405020304" pitchFamily="18" charset="0"/>
                <a:cs typeface="Times New Roman" panose="02020603050405020304" pitchFamily="18" charset="0"/>
              </a:rPr>
              <a:t> A passive infrared sensor (PIR sensor) is an electronic sensor that measures infrared (IR) light radiating from objects in its field of view. They are most often used in PIR-based motion detectors.</a:t>
            </a:r>
            <a:endParaRPr lang="en-US" sz="2800" dirty="0">
              <a:latin typeface="Times New Roman" panose="02020603050405020304" pitchFamily="18" charset="0"/>
              <a:cs typeface="Times New Roman" panose="02020603050405020304" pitchFamily="18" charset="0"/>
            </a:endParaRPr>
          </a:p>
        </p:txBody>
      </p:sp>
      <p:sp>
        <p:nvSpPr>
          <p:cNvPr id="10" name="Oval 9"/>
          <p:cNvSpPr/>
          <p:nvPr/>
        </p:nvSpPr>
        <p:spPr>
          <a:xfrm>
            <a:off x="11026499" y="15130772"/>
            <a:ext cx="619433" cy="530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144485" y="15225704"/>
            <a:ext cx="2684206" cy="369332"/>
          </a:xfrm>
          <a:prstGeom prst="rect">
            <a:avLst/>
          </a:prstGeom>
          <a:noFill/>
        </p:spPr>
        <p:txBody>
          <a:bodyPr wrap="square" rtlCol="0">
            <a:spAutoFit/>
          </a:bodyPr>
          <a:lstStyle/>
          <a:p>
            <a:r>
              <a:rPr lang="en-US" dirty="0"/>
              <a:t>05</a:t>
            </a:r>
          </a:p>
        </p:txBody>
      </p:sp>
      <p:sp>
        <p:nvSpPr>
          <p:cNvPr id="5" name="Rectangle 4"/>
          <p:cNvSpPr/>
          <p:nvPr/>
        </p:nvSpPr>
        <p:spPr>
          <a:xfrm>
            <a:off x="5353164" y="5589004"/>
            <a:ext cx="2531790" cy="461665"/>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Fig 2</a:t>
            </a:r>
          </a:p>
        </p:txBody>
      </p:sp>
      <p:sp>
        <p:nvSpPr>
          <p:cNvPr id="11" name="Rectangle 10"/>
          <p:cNvSpPr/>
          <p:nvPr/>
        </p:nvSpPr>
        <p:spPr>
          <a:xfrm>
            <a:off x="5601331" y="12472136"/>
            <a:ext cx="841897"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Fig 3</a:t>
            </a:r>
          </a:p>
        </p:txBody>
      </p:sp>
    </p:spTree>
    <p:extLst>
      <p:ext uri="{BB962C8B-B14F-4D97-AF65-F5344CB8AC3E}">
        <p14:creationId xmlns:p14="http://schemas.microsoft.com/office/powerpoint/2010/main" val="34266331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98585" y="375580"/>
            <a:ext cx="11394830" cy="15404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043086" y="6611831"/>
            <a:ext cx="9235440" cy="1815882"/>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A </a:t>
            </a:r>
            <a:r>
              <a:rPr lang="en-US" sz="2800" b="1" dirty="0">
                <a:latin typeface="Times New Roman" panose="02020603050405020304" pitchFamily="18" charset="0"/>
                <a:cs typeface="Times New Roman" panose="02020603050405020304" pitchFamily="18" charset="0"/>
              </a:rPr>
              <a:t>DC motor</a:t>
            </a:r>
            <a:r>
              <a:rPr lang="en-US" sz="2800" dirty="0">
                <a:latin typeface="Times New Roman" panose="02020603050405020304" pitchFamily="18" charset="0"/>
                <a:cs typeface="Times New Roman" panose="02020603050405020304" pitchFamily="18" charset="0"/>
              </a:rPr>
              <a:t> is any of a class of electrical machines that converts direct current electrical power into mechanical power. The most common types rely on the forces produced by magnetic fields.</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6479" y="9402197"/>
            <a:ext cx="5777903" cy="389181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5239" y="1985437"/>
            <a:ext cx="5771137" cy="4110526"/>
          </a:xfrm>
          <a:prstGeom prst="rect">
            <a:avLst/>
          </a:prstGeom>
          <a:ln>
            <a:noFill/>
          </a:ln>
          <a:effectLst>
            <a:softEdge rad="112500"/>
          </a:effectLst>
        </p:spPr>
      </p:pic>
      <p:sp>
        <p:nvSpPr>
          <p:cNvPr id="4" name="Rectangle 3"/>
          <p:cNvSpPr/>
          <p:nvPr/>
        </p:nvSpPr>
        <p:spPr>
          <a:xfrm>
            <a:off x="1043086" y="1462217"/>
            <a:ext cx="2153090"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DC MOTOR </a:t>
            </a:r>
          </a:p>
        </p:txBody>
      </p:sp>
      <p:sp>
        <p:nvSpPr>
          <p:cNvPr id="6" name="TextBox 5"/>
          <p:cNvSpPr txBox="1"/>
          <p:nvPr/>
        </p:nvSpPr>
        <p:spPr>
          <a:xfrm>
            <a:off x="1029117" y="8770275"/>
            <a:ext cx="579120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BATTERY (9 V)</a:t>
            </a:r>
          </a:p>
        </p:txBody>
      </p:sp>
      <p:sp>
        <p:nvSpPr>
          <p:cNvPr id="7" name="TextBox 6"/>
          <p:cNvSpPr txBox="1"/>
          <p:nvPr/>
        </p:nvSpPr>
        <p:spPr>
          <a:xfrm>
            <a:off x="1043088" y="14007739"/>
            <a:ext cx="9584689" cy="1384995"/>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A battery is an electrochemical cell(or enclosed and protected material) that can be charged electrically to provide a static potential for power or released electrical charge when needed</a:t>
            </a:r>
          </a:p>
        </p:txBody>
      </p:sp>
      <p:sp>
        <p:nvSpPr>
          <p:cNvPr id="9" name="Oval 8"/>
          <p:cNvSpPr/>
          <p:nvPr/>
        </p:nvSpPr>
        <p:spPr>
          <a:xfrm>
            <a:off x="11026499" y="15130772"/>
            <a:ext cx="619433" cy="530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129734" y="15225704"/>
            <a:ext cx="3421626" cy="369332"/>
          </a:xfrm>
          <a:prstGeom prst="rect">
            <a:avLst/>
          </a:prstGeom>
          <a:noFill/>
        </p:spPr>
        <p:txBody>
          <a:bodyPr wrap="square" rtlCol="0">
            <a:spAutoFit/>
          </a:bodyPr>
          <a:lstStyle/>
          <a:p>
            <a:r>
              <a:rPr lang="en-US" dirty="0"/>
              <a:t>06</a:t>
            </a:r>
          </a:p>
        </p:txBody>
      </p:sp>
      <p:sp>
        <p:nvSpPr>
          <p:cNvPr id="10" name="Rectangle 9"/>
          <p:cNvSpPr/>
          <p:nvPr/>
        </p:nvSpPr>
        <p:spPr>
          <a:xfrm>
            <a:off x="5414483" y="5994030"/>
            <a:ext cx="841897"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Fig 4</a:t>
            </a:r>
          </a:p>
        </p:txBody>
      </p:sp>
      <p:sp>
        <p:nvSpPr>
          <p:cNvPr id="11" name="Rectangle 10"/>
          <p:cNvSpPr/>
          <p:nvPr/>
        </p:nvSpPr>
        <p:spPr>
          <a:xfrm>
            <a:off x="5414483" y="13389936"/>
            <a:ext cx="841897"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Fig 5</a:t>
            </a:r>
          </a:p>
        </p:txBody>
      </p:sp>
    </p:spTree>
    <p:extLst>
      <p:ext uri="{BB962C8B-B14F-4D97-AF65-F5344CB8AC3E}">
        <p14:creationId xmlns:p14="http://schemas.microsoft.com/office/powerpoint/2010/main" val="14812485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98585" y="375580"/>
            <a:ext cx="11394830" cy="15404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066800" y="1164643"/>
            <a:ext cx="923544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CHASSIS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3680" y="1327626"/>
            <a:ext cx="5943600" cy="4457700"/>
          </a:xfrm>
          <a:prstGeom prst="rect">
            <a:avLst/>
          </a:prstGeom>
          <a:ln>
            <a:noFill/>
          </a:ln>
          <a:effectLst>
            <a:softEdge rad="112500"/>
          </a:effectLst>
        </p:spPr>
      </p:pic>
      <p:sp>
        <p:nvSpPr>
          <p:cNvPr id="4" name="Rectangle 3"/>
          <p:cNvSpPr/>
          <p:nvPr/>
        </p:nvSpPr>
        <p:spPr>
          <a:xfrm>
            <a:off x="1127760" y="6331825"/>
            <a:ext cx="9235440" cy="1384995"/>
          </a:xfrm>
          <a:prstGeom prst="rect">
            <a:avLst/>
          </a:prstGeom>
        </p:spPr>
        <p:txBody>
          <a:bodyPr wrap="square">
            <a:spAutoFit/>
          </a:bodyPr>
          <a:lstStyle/>
          <a:p>
            <a:pPr algn="just"/>
            <a:r>
              <a:rPr lang="en-US" sz="2800" dirty="0">
                <a:solidFill>
                  <a:srgbClr val="000000"/>
                </a:solidFill>
                <a:latin typeface="Times New Roman" panose="02020603050405020304" pitchFamily="18" charset="0"/>
                <a:cs typeface="Times New Roman" panose="02020603050405020304" pitchFamily="18" charset="0"/>
              </a:rPr>
              <a:t>A chassis is the physical frame or structure of an automobile, an airplane, a desktop computer, or other multi-component device</a:t>
            </a:r>
            <a:endParaRPr lang="en-US" sz="28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066800" y="8050563"/>
            <a:ext cx="653796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WHEEL </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73680" y="8679974"/>
            <a:ext cx="5943600" cy="4254520"/>
          </a:xfrm>
          <a:prstGeom prst="rect">
            <a:avLst/>
          </a:prstGeom>
          <a:ln>
            <a:noFill/>
          </a:ln>
          <a:effectLst>
            <a:softEdge rad="112500"/>
          </a:effectLst>
        </p:spPr>
      </p:pic>
      <p:sp>
        <p:nvSpPr>
          <p:cNvPr id="7" name="Rectangle 6"/>
          <p:cNvSpPr/>
          <p:nvPr/>
        </p:nvSpPr>
        <p:spPr>
          <a:xfrm>
            <a:off x="1127760" y="13629499"/>
            <a:ext cx="9174480" cy="1384995"/>
          </a:xfrm>
          <a:prstGeom prst="rect">
            <a:avLst/>
          </a:prstGeom>
        </p:spPr>
        <p:txBody>
          <a:bodyPr wrap="square">
            <a:spAutoFit/>
          </a:bodyPr>
          <a:lstStyle/>
          <a:p>
            <a:pPr algn="just"/>
            <a:r>
              <a:rPr lang="en-US" sz="2800" dirty="0">
                <a:solidFill>
                  <a:srgbClr val="222222"/>
                </a:solidFill>
                <a:latin typeface="Times New Roman" panose="02020603050405020304" pitchFamily="18" charset="0"/>
                <a:cs typeface="Times New Roman" panose="02020603050405020304" pitchFamily="18" charset="0"/>
              </a:rPr>
              <a:t>a circular object that revolves on an axle and is fixed below a vehicle or other object to enable it to move easily over the ground</a:t>
            </a:r>
            <a:r>
              <a:rPr lang="en-US" dirty="0">
                <a:solidFill>
                  <a:srgbClr val="222222"/>
                </a:solidFill>
                <a:latin typeface="arial" panose="020B0604020202020204" pitchFamily="34" charset="0"/>
              </a:rPr>
              <a:t>.</a:t>
            </a:r>
            <a:endParaRPr lang="en-US" dirty="0"/>
          </a:p>
        </p:txBody>
      </p:sp>
      <p:sp>
        <p:nvSpPr>
          <p:cNvPr id="9" name="Oval 8"/>
          <p:cNvSpPr/>
          <p:nvPr/>
        </p:nvSpPr>
        <p:spPr>
          <a:xfrm>
            <a:off x="11026499" y="15130772"/>
            <a:ext cx="619433" cy="530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159232" y="15236395"/>
            <a:ext cx="2802194" cy="369332"/>
          </a:xfrm>
          <a:prstGeom prst="rect">
            <a:avLst/>
          </a:prstGeom>
          <a:noFill/>
        </p:spPr>
        <p:txBody>
          <a:bodyPr wrap="square" rtlCol="0">
            <a:spAutoFit/>
          </a:bodyPr>
          <a:lstStyle/>
          <a:p>
            <a:r>
              <a:rPr lang="en-US" dirty="0"/>
              <a:t>07</a:t>
            </a:r>
          </a:p>
        </p:txBody>
      </p:sp>
      <p:sp>
        <p:nvSpPr>
          <p:cNvPr id="10" name="Rectangle 9"/>
          <p:cNvSpPr/>
          <p:nvPr/>
        </p:nvSpPr>
        <p:spPr>
          <a:xfrm>
            <a:off x="5324533" y="5851853"/>
            <a:ext cx="841897"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Fig 6</a:t>
            </a:r>
          </a:p>
        </p:txBody>
      </p:sp>
      <p:sp>
        <p:nvSpPr>
          <p:cNvPr id="11" name="Rectangle 10"/>
          <p:cNvSpPr/>
          <p:nvPr/>
        </p:nvSpPr>
        <p:spPr>
          <a:xfrm>
            <a:off x="5324533" y="13029202"/>
            <a:ext cx="841897"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Fig 7</a:t>
            </a:r>
          </a:p>
        </p:txBody>
      </p:sp>
    </p:spTree>
    <p:extLst>
      <p:ext uri="{BB962C8B-B14F-4D97-AF65-F5344CB8AC3E}">
        <p14:creationId xmlns:p14="http://schemas.microsoft.com/office/powerpoint/2010/main" val="25726160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963</TotalTime>
  <Words>1231</Words>
  <Application>Microsoft Office PowerPoint</Application>
  <PresentationFormat>Custom</PresentationFormat>
  <Paragraphs>261</Paragraphs>
  <Slides>19</Slides>
  <Notes>4</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Agency FB</vt:lpstr>
      <vt:lpstr>Arial</vt:lpstr>
      <vt:lpstr>Arial</vt:lpstr>
      <vt:lpstr>Arial Narrow</vt:lpstr>
      <vt:lpstr>Bell MT</vt:lpstr>
      <vt:lpstr>Bodoni MT</vt:lpstr>
      <vt:lpstr>Calibri</vt:lpstr>
      <vt:lpstr>Calibri Light</vt:lpstr>
      <vt:lpstr>Californian FB</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spieadi</dc:creator>
  <cp:lastModifiedBy>spieadi</cp:lastModifiedBy>
  <cp:revision>86</cp:revision>
  <dcterms:created xsi:type="dcterms:W3CDTF">2016-11-27T10:22:45Z</dcterms:created>
  <dcterms:modified xsi:type="dcterms:W3CDTF">2016-12-02T05:40:05Z</dcterms:modified>
</cp:coreProperties>
</file>